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handoutMasterIdLst>
    <p:handoutMasterId r:id="rId66"/>
  </p:handoutMasterIdLst>
  <p:sldIdLst>
    <p:sldId id="299" r:id="rId2"/>
    <p:sldId id="390" r:id="rId3"/>
    <p:sldId id="406" r:id="rId4"/>
    <p:sldId id="409" r:id="rId5"/>
    <p:sldId id="408" r:id="rId6"/>
    <p:sldId id="387" r:id="rId7"/>
    <p:sldId id="389" r:id="rId8"/>
    <p:sldId id="412" r:id="rId9"/>
    <p:sldId id="388" r:id="rId10"/>
    <p:sldId id="325" r:id="rId11"/>
    <p:sldId id="407" r:id="rId12"/>
    <p:sldId id="413" r:id="rId13"/>
    <p:sldId id="375" r:id="rId14"/>
    <p:sldId id="376" r:id="rId15"/>
    <p:sldId id="377" r:id="rId16"/>
    <p:sldId id="374" r:id="rId17"/>
    <p:sldId id="394" r:id="rId18"/>
    <p:sldId id="416" r:id="rId19"/>
    <p:sldId id="415" r:id="rId20"/>
    <p:sldId id="282" r:id="rId21"/>
    <p:sldId id="417" r:id="rId22"/>
    <p:sldId id="313" r:id="rId23"/>
    <p:sldId id="315" r:id="rId24"/>
    <p:sldId id="362" r:id="rId25"/>
    <p:sldId id="418" r:id="rId26"/>
    <p:sldId id="372" r:id="rId27"/>
    <p:sldId id="385" r:id="rId28"/>
    <p:sldId id="384" r:id="rId29"/>
    <p:sldId id="414" r:id="rId30"/>
    <p:sldId id="292" r:id="rId31"/>
    <p:sldId id="398" r:id="rId32"/>
    <p:sldId id="294" r:id="rId33"/>
    <p:sldId id="419" r:id="rId34"/>
    <p:sldId id="297" r:id="rId35"/>
    <p:sldId id="306" r:id="rId36"/>
    <p:sldId id="392" r:id="rId37"/>
    <p:sldId id="355" r:id="rId38"/>
    <p:sldId id="308" r:id="rId39"/>
    <p:sldId id="259" r:id="rId40"/>
    <p:sldId id="386" r:id="rId41"/>
    <p:sldId id="336" r:id="rId42"/>
    <p:sldId id="354" r:id="rId43"/>
    <p:sldId id="345" r:id="rId44"/>
    <p:sldId id="276" r:id="rId45"/>
    <p:sldId id="272" r:id="rId46"/>
    <p:sldId id="359" r:id="rId47"/>
    <p:sldId id="277" r:id="rId48"/>
    <p:sldId id="278" r:id="rId49"/>
    <p:sldId id="263" r:id="rId50"/>
    <p:sldId id="264" r:id="rId51"/>
    <p:sldId id="316" r:id="rId52"/>
    <p:sldId id="340" r:id="rId53"/>
    <p:sldId id="320" r:id="rId54"/>
    <p:sldId id="321" r:id="rId55"/>
    <p:sldId id="397" r:id="rId56"/>
    <p:sldId id="323" r:id="rId57"/>
    <p:sldId id="368" r:id="rId58"/>
    <p:sldId id="369" r:id="rId59"/>
    <p:sldId id="370" r:id="rId60"/>
    <p:sldId id="371" r:id="rId61"/>
    <p:sldId id="326" r:id="rId62"/>
    <p:sldId id="366" r:id="rId63"/>
    <p:sldId id="327" r:id="rId6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nkelstein, Gayle" initials="F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9900"/>
    <a:srgbClr val="006600"/>
    <a:srgbClr val="A19F4F"/>
    <a:srgbClr val="F47884"/>
    <a:srgbClr val="CC9900"/>
    <a:srgbClr val="4F74B1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847" autoAdjust="0"/>
  </p:normalViewPr>
  <p:slideViewPr>
    <p:cSldViewPr>
      <p:cViewPr varScale="1">
        <p:scale>
          <a:sx n="81" d="100"/>
          <a:sy n="81" d="100"/>
        </p:scale>
        <p:origin x="8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E42DA-9478-4C67-9836-7AF2F46A3783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4ADD0-933E-4C2E-8B5E-9DBB2E758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95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1A46587-F4CD-4048-BD40-27A8BA96596C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19C52FD-A467-42AD-B694-A475663A4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1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4175" indent="-29006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0270" indent="-23205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4378" indent="-23205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8487" indent="-23205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2595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16702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0811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44919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1676AA-0327-4F23-B7AD-4737FACDA782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73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52FD-A467-42AD-B694-A475663A485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70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52FD-A467-42AD-B694-A475663A485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45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52FD-A467-42AD-B694-A475663A485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33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52FD-A467-42AD-B694-A475663A485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04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http://www.drugabuse.gov/publications/drugfacts/marijuana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52FD-A467-42AD-B694-A475663A485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36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64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814" tIns="46407" rIns="92814" bIns="46407" numCol="1" anchor="t" anchorCtr="0" compatLnSpc="1">
            <a:prstTxWarp prst="textNoShape">
              <a:avLst/>
            </a:prstTxWarp>
          </a:bodyPr>
          <a:lstStyle/>
          <a:p>
            <a:pPr lvl="6" eaLnBrk="1" hangingPunct="1">
              <a:spcBef>
                <a:spcPct val="50000"/>
              </a:spcBef>
              <a:buFont typeface="Arial" charset="0"/>
              <a:buChar char="•"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32581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 smtClean="0"/>
              <a:t>Synthetic </a:t>
            </a:r>
            <a:r>
              <a:rPr lang="en-US" altLang="en-US" b="1" dirty="0" err="1" smtClean="0"/>
              <a:t>Cathinones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52FD-A467-42AD-B694-A475663A485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95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52FD-A467-42AD-B694-A475663A485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95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4175" indent="-29006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0270" indent="-23205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4378" indent="-23205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8487" indent="-23205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2595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16702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0811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44919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DF10C-6B87-4018-82F1-B51FB2F50863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1316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8E41CB35-8B8F-44BA-86DD-93DAA95346D7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95325"/>
            <a:ext cx="4646612" cy="348615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b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5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Uploaded</a:t>
            </a:r>
            <a:r>
              <a:rPr lang="en-US" baseline="0" dirty="0" smtClean="0"/>
              <a:t> data every 8 minutes and provides near real time snapshot of poison call conditions nationwide (national exposure data base and surveillance system)  On average US PC’s receive a call on human exposures every 14.4.seconds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52FD-A467-42AD-B694-A475663A48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01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defTabSz="925062"/>
            <a:fld id="{B66CD04D-9B46-43AC-B083-FD287349C890}" type="slidenum">
              <a:rPr lang="en-US" smtClean="0">
                <a:solidFill>
                  <a:schemeClr val="tx1"/>
                </a:solidFill>
              </a:rPr>
              <a:pPr defTabSz="925062"/>
              <a:t>39</a:t>
            </a:fld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cs typeface="Microsoft Sans Serif"/>
            </a:endParaRPr>
          </a:p>
          <a:p>
            <a:endParaRPr lang="en-US" baseline="0" dirty="0" smtClean="0"/>
          </a:p>
          <a:p>
            <a:r>
              <a:rPr lang="en-US" baseline="0" dirty="0" smtClean="0"/>
              <a:t>Drugabuse.gov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0198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52FD-A467-42AD-B694-A475663A485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70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http://www.drugabuse.gov/drugs-abuse/commonly-abused-drugs-charts-0#mdma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52FD-A467-42AD-B694-A475663A485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76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52FD-A467-42AD-B694-A475663A485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65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52FD-A467-42AD-B694-A475663A485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22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52FD-A467-42AD-B694-A475663A485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566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52FD-A467-42AD-B694-A475663A485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39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52FD-A467-42AD-B694-A475663A485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60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4175" indent="-29006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0270" indent="-23205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4378" indent="-23205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8487" indent="-23205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2595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16702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0811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44919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7ECFE5-1498-4150-B953-8529F37869FA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384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4175" indent="-29006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0270" indent="-23205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4378" indent="-23205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8487" indent="-23205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2595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16702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0811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44919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79EF58-7D93-4887-ACC2-4128DD0FFD02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891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814" tIns="46407" rIns="92814" bIns="4640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91631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4175" indent="-29006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0270" indent="-23205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4378" indent="-23205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8487" indent="-23205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2595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16702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0811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44919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813E11-417E-4221-B9F4-9E34FD3CEBD0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283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4175" indent="-29006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0270" indent="-23205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4378" indent="-23205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8487" indent="-23205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2595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16702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0811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44919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ABBBA0-89AB-416E-BF76-C8B63B22E75E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081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E6642-9F96-4A02-9189-F732757DDE1B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866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dirty="0">
              <a:latin typeface="Arial" pitchFamily="34" charset="0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4175" indent="-29006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0270" indent="-23205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4378" indent="-23205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8487" indent="-23205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2595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16702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0811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44919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3A4BAA-7420-4EE3-A7A3-A7200ACABB58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139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dirty="0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89C15D-6A2D-45F5-9367-BD124385A245}" type="slidenum">
              <a:rPr lang="en-US" altLang="en-US" smtClean="0"/>
              <a:pPr/>
              <a:t>62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11840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4175" indent="-29006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0270" indent="-23205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4378" indent="-23205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8487" indent="-23205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2595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16702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0811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44919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2D4506-AE8B-406E-B7C9-F9DDD059409B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484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Intentional = substance abuse, suspected suicide attempts and </a:t>
            </a:r>
            <a:r>
              <a:rPr lang="en-US" smtClean="0"/>
              <a:t>intentional misuse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52FD-A467-42AD-B694-A475663A485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18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http://www.drugabuse.gov/publications/drugfacts/high-school-youth-trends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52FD-A467-42AD-B694-A475663A485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82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THC (in magenta) acts on numerous areas in the brain.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52FD-A467-42AD-B694-A475663A485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43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http://www.drugabuse.gov/publications/drugfacts/high-school-youth-trends – use this link for national data on drug trends for 2014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52FD-A467-42AD-B694-A475663A485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30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http://www.drugabuse.gov/publications/drugfacts/high-school-youth-trends</a:t>
            </a:r>
          </a:p>
          <a:p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52FD-A467-42AD-B694-A475663A485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43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4175" indent="-29006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0270" indent="-23205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4378" indent="-23205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8487" indent="-23205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2595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16702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0811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44919" indent="-2320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DE76E-7B78-4435-A1A9-959A2B4ED8EE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5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04B465-1310-4DE1-A821-7B34C2D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B0E2D3-8A00-48A6-917A-1CE18326D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AF9C1E-E754-4DFF-B916-B65CBB9BB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676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76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3810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3810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DDDAD58-DA78-4EFF-ACDD-AF79500CAE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4EBFF-0BCA-43CB-B4E0-BB071532D8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F4F0F3-4131-4871-84CB-28D999D76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E16150-79DC-4B8F-9996-408FFC5A2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AA2E77-E6FC-4284-8A26-2F928C9D4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294A95-3A11-4968-A20D-3A652F2DF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DA40EB-CB3B-4231-ACB8-9F1B4D50F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13AE33-753A-4E99-9844-22482C325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352FFB-380B-4CF9-8194-ED774F4A6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7322FE-C6E3-4252-AE1F-9E6289199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FB0514-4C7F-474B-BF44-564DF4CEDC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8199" name="Picture 7" descr="logo_color_s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5584830"/>
            <a:ext cx="36576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934206" y="6324601"/>
            <a:ext cx="1762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05050"/>
                </a:solidFill>
                <a:cs typeface="Arial" pitchFamily="34" charset="0"/>
              </a:rPr>
              <a:t>www.nnepc.org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6858006" y="6019801"/>
            <a:ext cx="18261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505050"/>
                </a:solidFill>
                <a:cs typeface="Arial" pitchFamily="34" charset="0"/>
              </a:rPr>
              <a:t>1-800-222-1222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d14rmgtrwzf5a.cloudfront.net/sites/default/files/nida_mtf2014_infographic_sections_0_header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Microsoft_Excel_97-2003_Worksheet1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Excel_97-2003_Worksheet2.xls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7.jpeg"/><Relationship Id="rId4" Type="http://schemas.openxmlformats.org/officeDocument/2006/relationships/image" Target="../media/image42.jpeg"/><Relationship Id="rId9" Type="http://schemas.openxmlformats.org/officeDocument/2006/relationships/hyperlink" Target="http://www.redeyefrog.co.uk/nitrous_oxide_cartridge_300.jpg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447800"/>
          </a:xfrm>
          <a:solidFill>
            <a:schemeClr val="accent6"/>
          </a:solidFill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accent3"/>
                </a:solidFill>
              </a:rPr>
              <a:t>Northern New England Poison Center</a:t>
            </a:r>
            <a:br>
              <a:rPr lang="en-US" sz="3200" dirty="0" smtClean="0">
                <a:solidFill>
                  <a:schemeClr val="accent3"/>
                </a:solidFill>
              </a:rPr>
            </a:br>
            <a:r>
              <a:rPr lang="en-US" sz="3200" dirty="0" smtClean="0">
                <a:solidFill>
                  <a:schemeClr val="accent3"/>
                </a:solidFill>
              </a:rPr>
              <a:t>www.nnepc.org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772400" cy="1676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000" dirty="0" smtClean="0"/>
              <a:t> </a:t>
            </a:r>
            <a:r>
              <a:rPr lang="en-US" sz="4400" dirty="0" smtClean="0"/>
              <a:t>Emerging Issues in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400" dirty="0" smtClean="0"/>
              <a:t> Substance Abuse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90600" y="3657600"/>
            <a:ext cx="73914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Gayle Finkelstein, MS RN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Vermont Education Coordinator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C00000"/>
                </a:solidFill>
              </a:rPr>
              <a:t>Northern New England Poison Center</a:t>
            </a:r>
          </a:p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chemeClr val="folHlink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99"/>
                </a:solidFill>
              </a:rPr>
              <a:t>Call Management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0"/>
            <a:ext cx="811688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Three management options: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 treatment necessary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In-home treatment advice (e.g., eye flush)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Every $1 spent on Poison centers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	saves $13 in health care costs by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	resolving cases with in-home treatment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Referral to physician or emergency department depending on severity. Direct link to 911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History of NNEPC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49" y="1283602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Maine:</a:t>
            </a:r>
          </a:p>
          <a:p>
            <a:pPr lvl="1" eaLnBrk="1" hangingPunct="1"/>
            <a:r>
              <a:rPr lang="en-US" altLang="en-US" sz="1800" dirty="0"/>
              <a:t>1974: Maine Poison Center began at </a:t>
            </a:r>
            <a:r>
              <a:rPr lang="en-US" altLang="en-US" sz="1800" dirty="0" err="1"/>
              <a:t>Togus</a:t>
            </a:r>
            <a:r>
              <a:rPr lang="en-US" altLang="en-US" sz="1800" dirty="0"/>
              <a:t> VA Medical Center</a:t>
            </a:r>
          </a:p>
          <a:p>
            <a:pPr eaLnBrk="1" hangingPunct="1"/>
            <a:r>
              <a:rPr lang="en-US" altLang="en-US" sz="1800" dirty="0"/>
              <a:t>New Hampshire:</a:t>
            </a:r>
          </a:p>
          <a:p>
            <a:pPr lvl="1" eaLnBrk="1" hangingPunct="1"/>
            <a:r>
              <a:rPr lang="en-US" altLang="en-US" sz="1800" dirty="0"/>
              <a:t>1957: New Hampshire Poison Center began at Dartmouth Hitchcock Medical Center (then known as the Mary Hitchcock Medical Center)</a:t>
            </a:r>
          </a:p>
          <a:p>
            <a:pPr lvl="1" eaLnBrk="1" hangingPunct="1"/>
            <a:r>
              <a:rPr lang="en-US" altLang="en-US" sz="1800" dirty="0"/>
              <a:t>2004: NNEPC began serving New Hampshire</a:t>
            </a:r>
          </a:p>
          <a:p>
            <a:pPr eaLnBrk="1" hangingPunct="1"/>
            <a:r>
              <a:rPr lang="en-US" altLang="en-US" sz="1800" dirty="0"/>
              <a:t>Vermont:</a:t>
            </a:r>
          </a:p>
          <a:p>
            <a:pPr lvl="1" eaLnBrk="1" hangingPunct="1"/>
            <a:r>
              <a:rPr lang="en-US" altLang="en-US" sz="1800" dirty="0"/>
              <a:t>1974: Vermont  Poison Center began in and  was located at Fletcher Allen Hospital in the emergency department</a:t>
            </a:r>
          </a:p>
          <a:p>
            <a:pPr lvl="1" eaLnBrk="1" hangingPunct="1"/>
            <a:r>
              <a:rPr lang="en-US" altLang="en-US" sz="1800" dirty="0"/>
              <a:t>2002: Maine and Vermont merged to become the Northern New England Poison Center (NNEPC)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2912" y="5174957"/>
            <a:ext cx="7045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NNEPC now located at Maine Medical Center,  Portland , Maine</a:t>
            </a:r>
          </a:p>
          <a:p>
            <a:pPr algn="ctr">
              <a:spcBef>
                <a:spcPct val="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with satellites in Concord, NH and Burlington, VT</a:t>
            </a:r>
          </a:p>
        </p:txBody>
      </p:sp>
    </p:spTree>
    <p:extLst>
      <p:ext uri="{BB962C8B-B14F-4D97-AF65-F5344CB8AC3E}">
        <p14:creationId xmlns:p14="http://schemas.microsoft.com/office/powerpoint/2010/main" val="7659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66" y="444759"/>
            <a:ext cx="6629400" cy="512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7902498" y="914400"/>
            <a:ext cx="472068" cy="6932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086600" y="10668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95801" y="1261016"/>
            <a:ext cx="2285998" cy="6704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67539" y="18288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4267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 Substance Abuse</a:t>
            </a:r>
            <a:br>
              <a:rPr lang="en-US" dirty="0" smtClean="0"/>
            </a:br>
            <a:r>
              <a:rPr lang="en-US" dirty="0" smtClean="0"/>
              <a:t> 2012-2014</a:t>
            </a:r>
            <a:endParaRPr lang="en-US" dirty="0"/>
          </a:p>
        </p:txBody>
      </p:sp>
      <p:pic>
        <p:nvPicPr>
          <p:cNvPr id="3" name="Picture 2" descr="Abuse - Substa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64" y="1447800"/>
            <a:ext cx="566196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2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 Suspected Suicide Attempts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2012-2014</a:t>
            </a:r>
            <a:endParaRPr lang="en-US" dirty="0"/>
          </a:p>
        </p:txBody>
      </p:sp>
      <p:pic>
        <p:nvPicPr>
          <p:cNvPr id="3" name="Picture 2" descr="Suicided - Substa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37043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1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 Unintentional Exposures</a:t>
            </a:r>
            <a:br>
              <a:rPr lang="en-US" dirty="0" smtClean="0"/>
            </a:br>
            <a:r>
              <a:rPr lang="en-US" dirty="0" smtClean="0"/>
              <a:t>2012- 2014</a:t>
            </a:r>
            <a:endParaRPr lang="en-US" dirty="0"/>
          </a:p>
        </p:txBody>
      </p:sp>
      <p:pic>
        <p:nvPicPr>
          <p:cNvPr id="3" name="Picture 2" descr="Unintentional - Substa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53309"/>
            <a:ext cx="517509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1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 Age by Intention, 2014</a:t>
            </a:r>
            <a:endParaRPr lang="en-US" dirty="0"/>
          </a:p>
        </p:txBody>
      </p:sp>
      <p:pic>
        <p:nvPicPr>
          <p:cNvPr id="3" name="Picture 2" descr="Reason by 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7010400" cy="47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4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e text description be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57200"/>
            <a:ext cx="5400917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72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54" y="609600"/>
            <a:ext cx="640079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3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Marijuana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2857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5105400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Photos: Drugabuse.gov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831" y="1981200"/>
            <a:ext cx="2696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sz="2800" dirty="0" smtClean="0"/>
              <a:t>Review history of poison centers and Northern New England Poison Center services</a:t>
            </a:r>
          </a:p>
          <a:p>
            <a:r>
              <a:rPr lang="en-US" sz="2800" dirty="0" smtClean="0"/>
              <a:t>Discuss poisoning data</a:t>
            </a:r>
          </a:p>
          <a:p>
            <a:r>
              <a:rPr lang="en-US" sz="2800" dirty="0" smtClean="0"/>
              <a:t>Highlight emerging drugs of abuse </a:t>
            </a:r>
          </a:p>
          <a:p>
            <a:r>
              <a:rPr lang="en-US" sz="2800" dirty="0" smtClean="0"/>
              <a:t>Review resources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9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 descr="nida_mtf2013_infographic_sections_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77825"/>
            <a:ext cx="9144000" cy="513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43088"/>
            <a:ext cx="6191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Marijuana Use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35737" y="530173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Drugabuse.gov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Synthetic Marijuana</a:t>
            </a:r>
            <a:br>
              <a:rPr lang="en-US" dirty="0" smtClean="0"/>
            </a:br>
            <a:r>
              <a:rPr lang="en-US" dirty="0" smtClean="0"/>
              <a:t> Spice, K2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" y="1524000"/>
            <a:ext cx="5486400" cy="4114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sz="2400" dirty="0" smtClean="0"/>
              <a:t>Plant materials treated with  synthetic cannabinoids or other chemicals </a:t>
            </a:r>
            <a:endParaRPr lang="en-US" sz="2400" i="1" u="sng" dirty="0" smtClean="0">
              <a:solidFill>
                <a:srgbClr val="000099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sz="2400" dirty="0" smtClean="0"/>
              <a:t>Sold as herbs, incense, potpourri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sz="2400" dirty="0" smtClean="0"/>
              <a:t>Chemically different from THC (same receptors)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sz="2400" dirty="0" smtClean="0"/>
              <a:t>Clinical effects vary by substance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100000"/>
              </a:spcBef>
            </a:pPr>
            <a:endParaRPr lang="en-US" sz="2400" dirty="0" smtClean="0"/>
          </a:p>
        </p:txBody>
      </p:sp>
      <p:pic>
        <p:nvPicPr>
          <p:cNvPr id="53252" name="Picture 4" descr="IMG_0675"/>
          <p:cNvPicPr>
            <a:picLocks noChangeAspect="1" noChangeArrowheads="1"/>
          </p:cNvPicPr>
          <p:nvPr/>
        </p:nvPicPr>
        <p:blipFill>
          <a:blip r:embed="rId3" cstate="print"/>
          <a:srcRect l="7336" t="5559" r="9267" b="2722"/>
          <a:stretch>
            <a:fillRect/>
          </a:stretch>
        </p:blipFill>
        <p:spPr bwMode="auto">
          <a:xfrm>
            <a:off x="5798820" y="2590800"/>
            <a:ext cx="2887980" cy="281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b="1" dirty="0" smtClean="0"/>
              <a:t>Synthetic </a:t>
            </a:r>
            <a:r>
              <a:rPr lang="en-US" dirty="0" smtClean="0"/>
              <a:t>Marijuana</a:t>
            </a:r>
            <a:endParaRPr lang="en-US" b="1" dirty="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69342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smtClean="0"/>
              <a:t>   heart rate,  </a:t>
            </a:r>
            <a:r>
              <a:rPr lang="en-US" sz="2400" dirty="0" smtClean="0">
                <a:cs typeface="Arial" charset="0"/>
              </a:rPr>
              <a:t>  </a:t>
            </a:r>
            <a:r>
              <a:rPr lang="en-US" sz="2400" dirty="0" smtClean="0"/>
              <a:t>blood pressure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US" sz="2400" dirty="0" smtClean="0"/>
              <a:t>Anxiety/agitation/                               hallucinations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US" sz="2400" dirty="0"/>
              <a:t>V</a:t>
            </a:r>
            <a:r>
              <a:rPr lang="en-US" sz="2400" dirty="0" smtClean="0"/>
              <a:t>omiting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US" sz="2400" dirty="0" smtClean="0"/>
              <a:t>Numbness/tingling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US" sz="2400" dirty="0"/>
              <a:t>T</a:t>
            </a:r>
            <a:r>
              <a:rPr lang="en-US" sz="2400" dirty="0" smtClean="0"/>
              <a:t>remors/seizures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US" sz="2400" dirty="0" smtClean="0"/>
              <a:t>Drowsiness/slurred speech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US" sz="2400" dirty="0" smtClean="0"/>
              <a:t>Pale appearance/dilated pupils</a:t>
            </a:r>
          </a:p>
        </p:txBody>
      </p:sp>
      <p:sp>
        <p:nvSpPr>
          <p:cNvPr id="6" name="Up Arrow 5"/>
          <p:cNvSpPr/>
          <p:nvPr/>
        </p:nvSpPr>
        <p:spPr>
          <a:xfrm>
            <a:off x="2819400" y="888023"/>
            <a:ext cx="22860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990600" y="876300"/>
            <a:ext cx="22860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060512_NEWS_K2_MRM_01-thumb-590x391-1138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357" y="1752600"/>
            <a:ext cx="285584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New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2703"/>
            <a:ext cx="8839200" cy="4525963"/>
          </a:xfrm>
        </p:spPr>
        <p:txBody>
          <a:bodyPr/>
          <a:lstStyle/>
          <a:p>
            <a:r>
              <a:rPr lang="en-US" sz="2800" dirty="0" smtClean="0"/>
              <a:t>Hundreds of cases in April 2015 in AL, NJ, TX, TN, FL MS, NY requiring hospitalizations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800" dirty="0" smtClean="0">
                <a:solidFill>
                  <a:srgbClr val="C00000"/>
                </a:solidFill>
              </a:rPr>
              <a:t>Severe symptoms</a:t>
            </a:r>
            <a:r>
              <a:rPr lang="en-US" sz="2800" dirty="0" smtClean="0"/>
              <a:t>: high blood pressure, fast and racing heart, seizures, intense hallucinations</a:t>
            </a:r>
            <a:r>
              <a:rPr lang="en-US" sz="2800" dirty="0"/>
              <a:t> </a:t>
            </a:r>
            <a:r>
              <a:rPr lang="en-US" sz="2800" dirty="0" smtClean="0"/>
              <a:t>and psychotic episodes, extreme agitation and anxiety, suicidal and other harmful thoughts/actions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800" dirty="0" smtClean="0"/>
              <a:t>Synthetic cannabinoids, synthetic </a:t>
            </a:r>
            <a:r>
              <a:rPr lang="en-US" sz="2800" dirty="0" err="1" smtClean="0"/>
              <a:t>cathinones</a:t>
            </a:r>
            <a:r>
              <a:rPr lang="en-US" sz="2800" dirty="0" smtClean="0"/>
              <a:t>, unidentified chemicals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5518666"/>
            <a:ext cx="447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http://www.aapcc.org/press/43/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720971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318" y="2933700"/>
            <a:ext cx="18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AAPCC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NNEPC Synthetic Cannabinoids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/>
          </p:cNvGraphicFramePr>
          <p:nvPr/>
        </p:nvGraphicFramePr>
        <p:xfrm>
          <a:off x="1196975" y="1487488"/>
          <a:ext cx="6750050" cy="388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r:id="rId4" imgW="6754953" imgH="3883489" progId="Excel.Chart.8">
                  <p:embed/>
                </p:oleObj>
              </mc:Choice>
              <mc:Fallback>
                <p:oleObj r:id="rId4" imgW="6754953" imgH="3883489" progId="Excel.Chart.8">
                  <p:embed/>
                  <p:pic>
                    <p:nvPicPr>
                      <p:cNvPr id="0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1487488"/>
                        <a:ext cx="6750050" cy="388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31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Oil</a:t>
            </a:r>
            <a:endParaRPr lang="en-US" dirty="0"/>
          </a:p>
        </p:txBody>
      </p:sp>
      <p:pic>
        <p:nvPicPr>
          <p:cNvPr id="3" name="Picture 5" descr="bho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03892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bho 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" y="1905000"/>
            <a:ext cx="370840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1408" y="5181600"/>
            <a:ext cx="268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Photos: VT  State Police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Butane Hash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8"/>
          </a:xfrm>
        </p:spPr>
        <p:txBody>
          <a:bodyPr/>
          <a:lstStyle/>
          <a:p>
            <a:r>
              <a:rPr lang="en-US" dirty="0" smtClean="0"/>
              <a:t>Dab or wax</a:t>
            </a:r>
          </a:p>
          <a:p>
            <a:pPr lvl="1"/>
            <a:r>
              <a:rPr lang="en-US" dirty="0" smtClean="0"/>
              <a:t>Increased THC potency (up to 90%)</a:t>
            </a:r>
          </a:p>
          <a:p>
            <a:pPr lvl="1"/>
            <a:r>
              <a:rPr lang="en-US" dirty="0" smtClean="0"/>
              <a:t>Flammable/explosive process</a:t>
            </a:r>
          </a:p>
          <a:p>
            <a:pPr lvl="1"/>
            <a:r>
              <a:rPr lang="en-US" dirty="0" smtClean="0"/>
              <a:t>No scent</a:t>
            </a:r>
          </a:p>
          <a:p>
            <a:pPr lvl="1"/>
            <a:r>
              <a:rPr lang="en-US" dirty="0" smtClean="0"/>
              <a:t>Intense and immediate “high”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Marijuana Extracts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1800" dirty="0" smtClean="0"/>
              <a:t>Smoking </a:t>
            </a:r>
            <a:r>
              <a:rPr lang="en-US" sz="1800" dirty="0"/>
              <a:t>THC-rich resins extracted from the marijuana plant is on the </a:t>
            </a:r>
            <a:r>
              <a:rPr lang="en-US" sz="1800" dirty="0" smtClean="0"/>
              <a:t>rise “</a:t>
            </a:r>
            <a:r>
              <a:rPr lang="en-US" sz="1800" dirty="0" smtClean="0">
                <a:solidFill>
                  <a:srgbClr val="FF0000"/>
                </a:solidFill>
              </a:rPr>
              <a:t>dabbing</a:t>
            </a:r>
            <a:r>
              <a:rPr lang="en-US" sz="1800" dirty="0" smtClean="0"/>
              <a:t>”. </a:t>
            </a:r>
          </a:p>
          <a:p>
            <a:r>
              <a:rPr lang="en-US" sz="1800" dirty="0"/>
              <a:t>V</a:t>
            </a:r>
            <a:r>
              <a:rPr lang="en-US" sz="1800" dirty="0" smtClean="0"/>
              <a:t>arious </a:t>
            </a:r>
            <a:r>
              <a:rPr lang="en-US" sz="1800" dirty="0"/>
              <a:t>forms of these </a:t>
            </a:r>
            <a:r>
              <a:rPr lang="en-US" sz="1800" dirty="0" smtClean="0"/>
              <a:t>extracts</a:t>
            </a:r>
            <a:r>
              <a:rPr lang="en-US" sz="1800" dirty="0"/>
              <a:t> </a:t>
            </a:r>
            <a:r>
              <a:rPr lang="en-US" sz="1800" dirty="0" smtClean="0"/>
              <a:t>include: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   </a:t>
            </a:r>
            <a:r>
              <a:rPr lang="en-US" sz="1800" dirty="0" smtClean="0"/>
              <a:t>	hash </a:t>
            </a:r>
            <a:r>
              <a:rPr lang="en-US" sz="1800" dirty="0"/>
              <a:t>oil or honey oil—a gooey liquid</a:t>
            </a:r>
          </a:p>
          <a:p>
            <a:r>
              <a:rPr lang="en-US" sz="1800" dirty="0"/>
              <a:t>    </a:t>
            </a:r>
            <a:r>
              <a:rPr lang="en-US" sz="1800" dirty="0" smtClean="0"/>
              <a:t>	wax </a:t>
            </a:r>
            <a:r>
              <a:rPr lang="en-US" sz="1800" dirty="0"/>
              <a:t>or </a:t>
            </a:r>
            <a:r>
              <a:rPr lang="en-US" sz="1800" dirty="0" err="1"/>
              <a:t>budder</a:t>
            </a:r>
            <a:r>
              <a:rPr lang="en-US" sz="1800" dirty="0"/>
              <a:t>—a soft solid with a texture like lip balm</a:t>
            </a:r>
          </a:p>
          <a:p>
            <a:r>
              <a:rPr lang="en-US" sz="1800" dirty="0"/>
              <a:t>    </a:t>
            </a:r>
            <a:r>
              <a:rPr lang="en-US" sz="1800" dirty="0" smtClean="0"/>
              <a:t>	shatter—a </a:t>
            </a:r>
            <a:r>
              <a:rPr lang="en-US" sz="1800" dirty="0"/>
              <a:t>hard, amber-colored solid</a:t>
            </a:r>
          </a:p>
          <a:p>
            <a:endParaRPr lang="en-US" sz="1800" dirty="0"/>
          </a:p>
          <a:p>
            <a:r>
              <a:rPr lang="en-US" sz="1800" dirty="0"/>
              <a:t>D</a:t>
            </a:r>
            <a:r>
              <a:rPr lang="en-US" sz="1800" dirty="0" smtClean="0"/>
              <a:t>eliver large </a:t>
            </a:r>
            <a:r>
              <a:rPr lang="en-US" sz="1800" dirty="0"/>
              <a:t>amounts of THC to </a:t>
            </a:r>
            <a:r>
              <a:rPr lang="en-US" sz="1800" dirty="0" smtClean="0"/>
              <a:t>users</a:t>
            </a:r>
            <a:r>
              <a:rPr lang="en-US" sz="1800" dirty="0"/>
              <a:t> </a:t>
            </a:r>
            <a:r>
              <a:rPr lang="en-US" sz="1800" dirty="0" smtClean="0"/>
              <a:t>           emergency room</a:t>
            </a:r>
          </a:p>
          <a:p>
            <a:r>
              <a:rPr lang="en-US" sz="1800" dirty="0" smtClean="0"/>
              <a:t>Danger in </a:t>
            </a:r>
            <a:r>
              <a:rPr lang="en-US" sz="1800" dirty="0"/>
              <a:t>preparing these extracts, which usually involves butane (lighter </a:t>
            </a:r>
            <a:r>
              <a:rPr lang="en-US" sz="1800" dirty="0" smtClean="0"/>
              <a:t>fluid)           fires </a:t>
            </a:r>
            <a:r>
              <a:rPr lang="en-US" sz="1800" dirty="0"/>
              <a:t>and explosions </a:t>
            </a:r>
            <a:r>
              <a:rPr lang="en-US" sz="1800" dirty="0" smtClean="0"/>
              <a:t>(burns)</a:t>
            </a: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76800"/>
            <a:ext cx="1524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5269468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 Drugabuse.gov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64494" y="3962400"/>
            <a:ext cx="5334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38400" y="4572000"/>
            <a:ext cx="3810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57150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4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pPr eaLnBrk="1" hangingPunct="1"/>
            <a:r>
              <a:rPr lang="en-US" b="1" dirty="0" smtClean="0"/>
              <a:t>Bath Salts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600200" y="5334000"/>
            <a:ext cx="60960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rgbClr val="000099"/>
                </a:solidFill>
              </a:rPr>
              <a:t>Photo: Lt</a:t>
            </a:r>
            <a:r>
              <a:rPr lang="en-US" sz="1200" dirty="0">
                <a:solidFill>
                  <a:srgbClr val="000099"/>
                </a:solidFill>
              </a:rPr>
              <a:t>. Thomas J. Reagan</a:t>
            </a:r>
          </a:p>
          <a:p>
            <a:pPr algn="ctr"/>
            <a:r>
              <a:rPr lang="en-US" sz="1200" dirty="0">
                <a:solidFill>
                  <a:srgbClr val="000099"/>
                </a:solidFill>
              </a:rPr>
              <a:t>Bangor Police Department</a:t>
            </a:r>
          </a:p>
        </p:txBody>
      </p:sp>
      <p:pic>
        <p:nvPicPr>
          <p:cNvPr id="25605" name="Picture 2" descr="http://bloodymingo.files.wordpress.com/2011/04/bath_salts_seized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066800"/>
            <a:ext cx="7010400" cy="403405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PHOTOS\bath salts 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7734" y="457200"/>
            <a:ext cx="3886200" cy="2914650"/>
          </a:xfrm>
          <a:prstGeom prst="rect">
            <a:avLst/>
          </a:prstGeom>
          <a:noFill/>
        </p:spPr>
      </p:pic>
      <p:pic>
        <p:nvPicPr>
          <p:cNvPr id="3" name="Picture 4" descr="D:\PHOTOS\bath salts plant fo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581400"/>
            <a:ext cx="1780904" cy="2299671"/>
          </a:xfrm>
          <a:prstGeom prst="rect">
            <a:avLst/>
          </a:prstGeom>
          <a:noFill/>
        </p:spPr>
      </p:pic>
      <p:pic>
        <p:nvPicPr>
          <p:cNvPr id="4" name="Picture 2" descr="D:\PHOTOS\bath salts repell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"/>
            <a:ext cx="2162969" cy="2895600"/>
          </a:xfrm>
          <a:prstGeom prst="rect">
            <a:avLst/>
          </a:prstGeom>
          <a:noFill/>
        </p:spPr>
      </p:pic>
      <p:pic>
        <p:nvPicPr>
          <p:cNvPr id="5" name="Picture 5" descr="D:\PHOTOS\bath salts 5.jpg"/>
          <p:cNvPicPr>
            <a:picLocks noChangeAspect="1" noChangeArrowheads="1"/>
          </p:cNvPicPr>
          <p:nvPr/>
        </p:nvPicPr>
        <p:blipFill>
          <a:blip r:embed="rId5" cstate="print"/>
          <a:srcRect l="20000" r="4000" b="13333"/>
          <a:stretch>
            <a:fillRect/>
          </a:stretch>
        </p:blipFill>
        <p:spPr bwMode="auto">
          <a:xfrm>
            <a:off x="4724400" y="3886200"/>
            <a:ext cx="1336434" cy="228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0" y="44958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Photos:  NH 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 idx="4294967295"/>
          </p:nvPr>
        </p:nvSpPr>
        <p:spPr>
          <a:xfrm>
            <a:off x="1066800" y="304800"/>
            <a:ext cx="6756400" cy="838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0099"/>
                </a:solidFill>
              </a:rPr>
              <a:t>Bath Salts</a:t>
            </a:r>
          </a:p>
        </p:txBody>
      </p:sp>
      <p:sp>
        <p:nvSpPr>
          <p:cNvPr id="52227" name="Content Placeholder 8"/>
          <p:cNvSpPr>
            <a:spLocks noGrp="1"/>
          </p:cNvSpPr>
          <p:nvPr>
            <p:ph idx="4294967295"/>
          </p:nvPr>
        </p:nvSpPr>
        <p:spPr>
          <a:xfrm>
            <a:off x="381000" y="1066800"/>
            <a:ext cx="8610600" cy="4606925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ea typeface="Calibri" pitchFamily="34" charset="0"/>
                <a:cs typeface="Times New Roman" pitchFamily="18" charset="0"/>
              </a:rPr>
              <a:t>A white to tan powder spiked with a psychoactive stimulant</a:t>
            </a:r>
          </a:p>
          <a:p>
            <a:pPr eaLnBrk="1" hangingPunct="1">
              <a:buNone/>
            </a:pPr>
            <a:endParaRPr lang="en-US" sz="800" b="1" dirty="0" smtClean="0">
              <a:ea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en-US" sz="2000" b="1" dirty="0" smtClean="0">
                <a:ea typeface="Calibri" pitchFamily="34" charset="0"/>
                <a:cs typeface="Times New Roman" pitchFamily="18" charset="0"/>
              </a:rPr>
              <a:t>Labeled ‘Bath salts’, ‘spa cleaner’, ‘lady bug attractant’ etc. - sold in packets labeled “not for human consumption”- but are used to get high</a:t>
            </a:r>
          </a:p>
          <a:p>
            <a:pPr eaLnBrk="1" hangingPunct="1">
              <a:buNone/>
            </a:pPr>
            <a:endParaRPr lang="en-US" sz="800" b="1" dirty="0" smtClean="0">
              <a:ea typeface="Calibri" pitchFamily="34" charset="0"/>
              <a:cs typeface="Times New Roman" pitchFamily="18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en-US" altLang="en-US" sz="2000" b="1" dirty="0" smtClean="0"/>
              <a:t>Amphetamine- </a:t>
            </a:r>
            <a:r>
              <a:rPr lang="en-US" altLang="en-US" sz="2000" b="1" dirty="0"/>
              <a:t>or methamphetamine-like stimulants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000" b="1" dirty="0"/>
              <a:t>Chemically similar to </a:t>
            </a:r>
            <a:r>
              <a:rPr lang="en-US" altLang="en-US" sz="2000" b="1" dirty="0" err="1"/>
              <a:t>cathinones</a:t>
            </a:r>
            <a:r>
              <a:rPr lang="en-US" altLang="en-US" sz="2000" b="1" dirty="0"/>
              <a:t> (also stimulants)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000" b="1" dirty="0"/>
              <a:t>Some have hallucinogenic properties (like Ecstasy)</a:t>
            </a:r>
          </a:p>
          <a:p>
            <a:pPr eaLnBrk="1" hangingPunct="1">
              <a:buNone/>
            </a:pPr>
            <a:endParaRPr lang="en-US" sz="800" b="1" dirty="0" smtClean="0">
              <a:ea typeface="Calibri" pitchFamily="34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800" b="1" dirty="0" smtClean="0">
              <a:ea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en-US" sz="2000" b="1" dirty="0"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000" b="1" dirty="0" smtClean="0">
                <a:ea typeface="Calibri" pitchFamily="34" charset="0"/>
                <a:cs typeface="Times New Roman" pitchFamily="18" charset="0"/>
              </a:rPr>
              <a:t>igh blood pressure, fast heart rate, anxiety, hallucinations and muscle breakdown</a:t>
            </a:r>
            <a:r>
              <a:rPr lang="en-US" sz="2400" b="1" dirty="0" smtClean="0"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z="800" b="1" dirty="0" smtClean="0">
              <a:ea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en-US" sz="2000" b="1" dirty="0" smtClean="0">
                <a:ea typeface="Calibri" pitchFamily="34" charset="0"/>
                <a:cs typeface="Times New Roman" pitchFamily="18" charset="0"/>
              </a:rPr>
              <a:t>May induce severe paranoia/violence –  dangerous situations</a:t>
            </a:r>
          </a:p>
          <a:p>
            <a:pPr eaLnBrk="1" hangingPunct="1"/>
            <a:r>
              <a:rPr lang="en-US" sz="2000" b="1" dirty="0" smtClean="0">
                <a:ea typeface="Calibri" pitchFamily="34" charset="0"/>
                <a:cs typeface="Times New Roman" pitchFamily="18" charset="0"/>
              </a:rPr>
              <a:t>  	</a:t>
            </a:r>
            <a:r>
              <a:rPr lang="en-US" sz="2800" b="1" i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								</a:t>
            </a:r>
            <a:endParaRPr lang="en-US" sz="2800" b="1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Bath Salts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r>
              <a:rPr lang="en-US" altLang="en-US" dirty="0"/>
              <a:t>Bath Salts</a:t>
            </a:r>
          </a:p>
          <a:p>
            <a:r>
              <a:rPr lang="en-US" altLang="en-US" dirty="0"/>
              <a:t>Cloud 9</a:t>
            </a:r>
          </a:p>
          <a:p>
            <a:r>
              <a:rPr lang="en-US" altLang="en-US" dirty="0"/>
              <a:t>Ivory Wave</a:t>
            </a:r>
          </a:p>
          <a:p>
            <a:r>
              <a:rPr lang="en-US" altLang="en-US" dirty="0"/>
              <a:t>Monkey Dust</a:t>
            </a:r>
          </a:p>
          <a:p>
            <a:r>
              <a:rPr lang="en-US" altLang="en-US" dirty="0"/>
              <a:t>Monkey Mash</a:t>
            </a:r>
          </a:p>
          <a:p>
            <a:r>
              <a:rPr lang="en-US" altLang="en-US" dirty="0"/>
              <a:t>Rave On</a:t>
            </a:r>
          </a:p>
          <a:p>
            <a:r>
              <a:rPr lang="en-US" altLang="en-US" dirty="0"/>
              <a:t>Vanilla Sky</a:t>
            </a:r>
          </a:p>
          <a:p>
            <a:r>
              <a:rPr lang="en-US" altLang="en-US" dirty="0"/>
              <a:t>White Lightening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400" dirty="0"/>
              <a:t>Initial:</a:t>
            </a:r>
          </a:p>
          <a:p>
            <a:pPr lvl="1"/>
            <a:r>
              <a:rPr lang="en-US" altLang="en-US" sz="2000" dirty="0"/>
              <a:t>MDPV</a:t>
            </a:r>
          </a:p>
          <a:p>
            <a:pPr lvl="1"/>
            <a:r>
              <a:rPr lang="en-US" altLang="en-US" sz="2000" dirty="0" err="1"/>
              <a:t>Mephedrone</a:t>
            </a:r>
            <a:endParaRPr lang="en-US" altLang="en-US" sz="2000" dirty="0"/>
          </a:p>
          <a:p>
            <a:r>
              <a:rPr lang="en-US" altLang="en-US" sz="2400" dirty="0"/>
              <a:t>Later:</a:t>
            </a:r>
          </a:p>
          <a:p>
            <a:pPr lvl="1"/>
            <a:r>
              <a:rPr lang="en-US" altLang="en-US" sz="2000" dirty="0"/>
              <a:t>Alpha-PVP</a:t>
            </a:r>
          </a:p>
          <a:p>
            <a:pPr lvl="1"/>
            <a:r>
              <a:rPr lang="en-US" altLang="en-US" sz="2000" dirty="0" err="1"/>
              <a:t>Methylone</a:t>
            </a:r>
            <a:endParaRPr lang="en-US" altLang="en-US" sz="2000" dirty="0"/>
          </a:p>
          <a:p>
            <a:r>
              <a:rPr lang="en-US" altLang="en-US" sz="2400" dirty="0"/>
              <a:t>Multiple others</a:t>
            </a:r>
          </a:p>
          <a:p>
            <a:r>
              <a:rPr lang="en-US" altLang="en-US" sz="2400" dirty="0"/>
              <a:t>Continuing to evolve</a:t>
            </a:r>
          </a:p>
          <a:p>
            <a:endParaRPr lang="en-U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41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Bath Salts:  What to Look For: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800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Agitation with or without violence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May be catatonic (lights on – no one home)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May get violent after catatonic with little-no warning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Paranoia, yelling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Sweat and thirst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Jerky body movements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Grinding of teeth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Euphoria and stimulation for hours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Psychotic for hours to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Opioids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4538663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6600"/>
                </a:solidFill>
              </a:rPr>
              <a:t>Natural (opiates)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Codeine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6600"/>
                </a:solidFill>
              </a:rPr>
              <a:t>Semi-synthetic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Buprenorphine (</a:t>
            </a:r>
            <a:r>
              <a:rPr lang="en-US" sz="2400" b="0" smtClean="0">
                <a:cs typeface="Times New Roman" pitchFamily="18" charset="0"/>
              </a:rPr>
              <a:t>Suboxone®</a:t>
            </a:r>
            <a:r>
              <a:rPr lang="en-US" sz="2400" b="0" smtClean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Butorphanol </a:t>
            </a:r>
            <a:r>
              <a:rPr lang="en-US" sz="2400" b="0" smtClean="0"/>
              <a:t>(Stadol</a:t>
            </a:r>
            <a:r>
              <a:rPr lang="en-US" sz="2400" b="0" smtClean="0">
                <a:cs typeface="Times New Roman" pitchFamily="18" charset="0"/>
              </a:rPr>
              <a:t>®</a:t>
            </a:r>
            <a:r>
              <a:rPr lang="en-US" sz="2400" b="0" smtClean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Heroin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Hydrocodone </a:t>
            </a:r>
            <a:r>
              <a:rPr lang="en-US" sz="2400" b="0" smtClean="0"/>
              <a:t>(Vicodin</a:t>
            </a:r>
            <a:r>
              <a:rPr lang="en-US" sz="2400" b="0" smtClean="0">
                <a:cs typeface="Times New Roman" pitchFamily="18" charset="0"/>
              </a:rPr>
              <a:t>®</a:t>
            </a:r>
            <a:r>
              <a:rPr lang="en-US" sz="2400" b="0" smtClean="0"/>
              <a:t>)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6600"/>
                </a:solidFill>
              </a:rPr>
              <a:t>Synthetic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Fentanyl </a:t>
            </a:r>
            <a:r>
              <a:rPr lang="en-US" sz="2400" b="0" smtClean="0"/>
              <a:t>(Sublimaze</a:t>
            </a:r>
            <a:r>
              <a:rPr lang="en-US" sz="2400" b="0" smtClean="0">
                <a:cs typeface="Times New Roman" pitchFamily="18" charset="0"/>
              </a:rPr>
              <a:t>®</a:t>
            </a:r>
            <a:r>
              <a:rPr lang="en-US" sz="2400" b="0" smtClean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Meperidine </a:t>
            </a:r>
            <a:r>
              <a:rPr lang="en-US" sz="2400" b="0" smtClean="0"/>
              <a:t>(Demerol</a:t>
            </a:r>
            <a:r>
              <a:rPr lang="en-US" sz="2400" b="0" smtClean="0">
                <a:cs typeface="Times New Roman" pitchFamily="18" charset="0"/>
              </a:rPr>
              <a:t>®</a:t>
            </a:r>
            <a:r>
              <a:rPr lang="en-US" sz="2400" b="0" smtClean="0"/>
              <a:t>)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800600" y="914400"/>
            <a:ext cx="434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endParaRPr lang="en-US" b="1"/>
          </a:p>
          <a:p>
            <a:pPr marL="742950" lvl="1" indent="-285750">
              <a:spcBef>
                <a:spcPct val="20000"/>
              </a:spcBef>
              <a:buSzPct val="70000"/>
            </a:pPr>
            <a:r>
              <a:rPr lang="en-US" sz="2400" b="1"/>
              <a:t>Morphine</a:t>
            </a:r>
          </a:p>
          <a:p>
            <a:pPr marL="342900" indent="-342900">
              <a:spcBef>
                <a:spcPct val="20000"/>
              </a:spcBef>
              <a:buSzPct val="80000"/>
            </a:pPr>
            <a:endParaRPr lang="en-US" sz="2400" b="1"/>
          </a:p>
          <a:p>
            <a:pPr marL="742950" lvl="1" indent="-285750">
              <a:spcBef>
                <a:spcPct val="20000"/>
              </a:spcBef>
              <a:buSzPct val="70000"/>
            </a:pPr>
            <a:r>
              <a:rPr lang="en-US" sz="2400" b="1"/>
              <a:t>Hydromorphone  </a:t>
            </a:r>
            <a:r>
              <a:rPr lang="en-US" sz="2400"/>
              <a:t>(Dilaudid</a:t>
            </a:r>
            <a:r>
              <a:rPr lang="en-US" sz="2400">
                <a:cs typeface="Times New Roman" pitchFamily="18" charset="0"/>
              </a:rPr>
              <a:t>®</a:t>
            </a:r>
            <a:r>
              <a:rPr lang="en-US" sz="2400"/>
              <a:t>)</a:t>
            </a:r>
          </a:p>
          <a:p>
            <a:pPr marL="742950" lvl="1" indent="-285750">
              <a:spcBef>
                <a:spcPct val="20000"/>
              </a:spcBef>
              <a:buSzPct val="70000"/>
            </a:pPr>
            <a:r>
              <a:rPr lang="en-US" sz="2400"/>
              <a:t>	Oxycodone (Percocet</a:t>
            </a:r>
            <a:r>
              <a:rPr lang="en-US" sz="2400">
                <a:cs typeface="Times New Roman" pitchFamily="18" charset="0"/>
              </a:rPr>
              <a:t>®</a:t>
            </a:r>
            <a:r>
              <a:rPr lang="en-US" sz="2400"/>
              <a:t>,       </a:t>
            </a:r>
          </a:p>
          <a:p>
            <a:pPr marL="742950" lvl="1" indent="-285750">
              <a:spcBef>
                <a:spcPct val="20000"/>
              </a:spcBef>
              <a:buSzPct val="70000"/>
            </a:pPr>
            <a:r>
              <a:rPr lang="en-US" sz="2400"/>
              <a:t>	Tylox</a:t>
            </a:r>
            <a:r>
              <a:rPr lang="en-US" sz="2400">
                <a:cs typeface="Times New Roman" pitchFamily="18" charset="0"/>
              </a:rPr>
              <a:t>®, </a:t>
            </a:r>
            <a:r>
              <a:rPr lang="en-US" sz="2400"/>
              <a:t>OxyContin</a:t>
            </a:r>
            <a:r>
              <a:rPr lang="en-US" sz="2400">
                <a:cs typeface="Times New Roman" pitchFamily="18" charset="0"/>
              </a:rPr>
              <a:t>®</a:t>
            </a:r>
            <a:r>
              <a:rPr lang="en-US" sz="2400"/>
              <a:t>)</a:t>
            </a:r>
          </a:p>
          <a:p>
            <a:pPr marL="742950" lvl="1" indent="-285750">
              <a:spcBef>
                <a:spcPct val="20000"/>
              </a:spcBef>
              <a:buSzPct val="70000"/>
            </a:pPr>
            <a:r>
              <a:rPr lang="en-US" sz="2400" b="1"/>
              <a:t>	Pentazocine </a:t>
            </a:r>
            <a:r>
              <a:rPr lang="en-US" sz="2400"/>
              <a:t>(Talwin</a:t>
            </a:r>
            <a:r>
              <a:rPr lang="en-US" sz="2400">
                <a:cs typeface="Times New Roman" pitchFamily="18" charset="0"/>
              </a:rPr>
              <a:t>®)</a:t>
            </a:r>
            <a:endParaRPr lang="en-US" sz="2400"/>
          </a:p>
          <a:p>
            <a:pPr marL="742950" lvl="1" indent="-285750">
              <a:spcBef>
                <a:spcPct val="20000"/>
              </a:spcBef>
              <a:buSzPct val="70000"/>
            </a:pPr>
            <a:r>
              <a:rPr lang="en-US" sz="1200" b="1"/>
              <a:t>	</a:t>
            </a:r>
          </a:p>
          <a:p>
            <a:pPr marL="742950" lvl="1" indent="-285750">
              <a:spcBef>
                <a:spcPct val="20000"/>
              </a:spcBef>
              <a:buSzPct val="70000"/>
            </a:pPr>
            <a:r>
              <a:rPr lang="en-US" sz="2400" b="1"/>
              <a:t>	Methadone </a:t>
            </a:r>
          </a:p>
          <a:p>
            <a:pPr marL="742950" lvl="1" indent="-285750">
              <a:spcBef>
                <a:spcPct val="20000"/>
              </a:spcBef>
              <a:buSzPct val="70000"/>
            </a:pPr>
            <a:r>
              <a:rPr lang="en-US" sz="2400" b="1"/>
              <a:t>	Propoxyphene </a:t>
            </a:r>
            <a:r>
              <a:rPr lang="en-US" sz="2400"/>
              <a:t>(Darvocet</a:t>
            </a:r>
            <a:r>
              <a:rPr lang="en-US" sz="2400">
                <a:cs typeface="Times New Roman" pitchFamily="18" charset="0"/>
              </a:rPr>
              <a:t>®)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NNEPC Medication Verification</a:t>
            </a:r>
            <a:br>
              <a:rPr lang="en-US" dirty="0" smtClean="0"/>
            </a:br>
            <a:r>
              <a:rPr lang="en-US" sz="3600" dirty="0" smtClean="0"/>
              <a:t>Vermont 2012-2014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423584"/>
              </p:ext>
            </p:extLst>
          </p:nvPr>
        </p:nvGraphicFramePr>
        <p:xfrm>
          <a:off x="1295400" y="1447800"/>
          <a:ext cx="7086600" cy="4058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Chart" r:id="rId4" imgW="9496309" imgH="5429123" progId="Excel.Chart.8">
                  <p:embed/>
                </p:oleObj>
              </mc:Choice>
              <mc:Fallback>
                <p:oleObj name="Chart" r:id="rId4" imgW="9496309" imgH="5429123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47800"/>
                        <a:ext cx="7086600" cy="40585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40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nida_mtf2014_infographic_sections_4_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7315200" cy="51694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accent2"/>
                </a:solidFill>
              </a:rPr>
              <a:t>Dextromethorphan (DXM)</a:t>
            </a:r>
            <a:r>
              <a:rPr lang="en-US" sz="3200" b="1" dirty="0" smtClean="0">
                <a:solidFill>
                  <a:srgbClr val="FF3399"/>
                </a:solidFill>
              </a:rPr>
              <a:t/>
            </a:r>
            <a:br>
              <a:rPr lang="en-US" sz="3200" b="1" dirty="0" smtClean="0">
                <a:solidFill>
                  <a:srgbClr val="FF3399"/>
                </a:solidFill>
              </a:rPr>
            </a:br>
            <a:endParaRPr lang="en-US" sz="3200" b="1" dirty="0" smtClean="0">
              <a:solidFill>
                <a:srgbClr val="000099"/>
              </a:solidFill>
            </a:endParaRP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6781800" cy="4648200"/>
          </a:xfrm>
        </p:spPr>
        <p:txBody>
          <a:bodyPr/>
          <a:lstStyle/>
          <a:p>
            <a:pPr lvl="1" eaLnBrk="1" hangingPunct="1">
              <a:spcBef>
                <a:spcPct val="50000"/>
              </a:spcBef>
            </a:pPr>
            <a:r>
              <a:rPr lang="en-US" sz="2400" b="1" dirty="0" smtClean="0"/>
              <a:t>Slang:  DXM, </a:t>
            </a:r>
            <a:r>
              <a:rPr lang="en-US" sz="2400" b="1" dirty="0" err="1" smtClean="0"/>
              <a:t>RoboTrip</a:t>
            </a:r>
            <a:r>
              <a:rPr lang="en-US" sz="2400" b="1" dirty="0" smtClean="0"/>
              <a:t> or Triple C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400" b="1" dirty="0" smtClean="0"/>
              <a:t>Products:  Robitussin DM, </a:t>
            </a:r>
            <a:r>
              <a:rPr lang="en-US" sz="2400" b="1" dirty="0" err="1" smtClean="0"/>
              <a:t>Coricidin</a:t>
            </a:r>
            <a:r>
              <a:rPr lang="en-US" sz="2400" b="1" dirty="0" smtClean="0"/>
              <a:t> HBP for Cough and Cold, others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/>
              <a:t>Drowsiness or agitation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/>
              <a:t>Double or blurred vision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/>
              <a:t>Slurred speech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/>
              <a:t>Dizziness</a:t>
            </a:r>
          </a:p>
        </p:txBody>
      </p:sp>
      <p:pic>
        <p:nvPicPr>
          <p:cNvPr id="77830" name="Picture 6" descr="Coricid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962400"/>
            <a:ext cx="12779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1" name="Picture 7" descr="robomax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391400" y="1066800"/>
            <a:ext cx="1362075" cy="318924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Heroin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Opiate related to morphine</a:t>
            </a:r>
          </a:p>
          <a:p>
            <a:pPr eaLnBrk="1" hangingPunct="1"/>
            <a:r>
              <a:rPr lang="en-US" sz="2800" dirty="0" smtClean="0"/>
              <a:t>Usually injected (can be snorted, inhaled, smoked)</a:t>
            </a:r>
          </a:p>
          <a:p>
            <a:pPr eaLnBrk="1" hangingPunct="1"/>
            <a:r>
              <a:rPr lang="en-US" sz="2800" dirty="0" smtClean="0"/>
              <a:t>Clinical effects:</a:t>
            </a:r>
          </a:p>
          <a:p>
            <a:pPr lvl="1" eaLnBrk="1" hangingPunct="1"/>
            <a:r>
              <a:rPr lang="en-US" sz="2400" dirty="0" smtClean="0"/>
              <a:t>Euphoria</a:t>
            </a:r>
          </a:p>
          <a:p>
            <a:pPr lvl="1" eaLnBrk="1" hangingPunct="1"/>
            <a:r>
              <a:rPr lang="en-US" sz="2400" dirty="0" smtClean="0"/>
              <a:t>Alternate wakeful and drowsy states</a:t>
            </a:r>
          </a:p>
          <a:p>
            <a:pPr lvl="1" eaLnBrk="1" hangingPunct="1"/>
            <a:r>
              <a:rPr lang="en-US" sz="2400" dirty="0" smtClean="0"/>
              <a:t>Decreased breathing</a:t>
            </a:r>
          </a:p>
          <a:p>
            <a:pPr lvl="1" eaLnBrk="1" hangingPunct="1"/>
            <a:r>
              <a:rPr lang="en-US" sz="2400" dirty="0" smtClean="0"/>
              <a:t>Heart function slows</a:t>
            </a:r>
          </a:p>
          <a:p>
            <a:pPr lvl="1" eaLnBrk="1" hangingPunct="1"/>
            <a:r>
              <a:rPr lang="en-US" sz="2400" dirty="0" smtClean="0"/>
              <a:t>Coma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2209800"/>
            <a:ext cx="25146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When Rx drugs of abuse unavailable, many will turn to heroin; cheaper, easy to get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NNEPC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Regional center serving Maine, New Hampshire &amp; Vermont</a:t>
            </a:r>
          </a:p>
          <a:p>
            <a:pPr eaLnBrk="1" hangingPunct="1"/>
            <a:r>
              <a:rPr lang="en-US" altLang="en-US" sz="2400" dirty="0"/>
              <a:t>Nationally certified by the American Associations of Poison Control Centers (AAPCC)</a:t>
            </a:r>
          </a:p>
          <a:p>
            <a:pPr eaLnBrk="1" hangingPunct="1"/>
            <a:r>
              <a:rPr lang="en-US" altLang="en-US" sz="2400" dirty="0"/>
              <a:t>Available 24/7 </a:t>
            </a:r>
          </a:p>
          <a:p>
            <a:pPr eaLnBrk="1" hangingPunct="1"/>
            <a:r>
              <a:rPr lang="en-US" altLang="en-US" sz="2400" dirty="0"/>
              <a:t>Free and confidential</a:t>
            </a:r>
          </a:p>
          <a:p>
            <a:pPr eaLnBrk="1" hangingPunct="1"/>
            <a:r>
              <a:rPr lang="en-US" altLang="en-US" sz="2400" dirty="0"/>
              <a:t>On-line chat available</a:t>
            </a:r>
          </a:p>
          <a:p>
            <a:pPr eaLnBrk="1" hangingPunct="1"/>
            <a:r>
              <a:rPr lang="en-US" altLang="en-US" sz="2400" dirty="0"/>
              <a:t>TTY and Translation services available</a:t>
            </a:r>
          </a:p>
          <a:p>
            <a:pPr eaLnBrk="1" hangingPunct="1"/>
            <a:r>
              <a:rPr lang="en-US" altLang="en-US" sz="2400" dirty="0"/>
              <a:t>Education programs and materials available on-line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Fentanyl laced heroin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S</a:t>
            </a:r>
            <a:r>
              <a:rPr lang="en-US" sz="1600" dirty="0" smtClean="0"/>
              <a:t>urge </a:t>
            </a:r>
            <a:r>
              <a:rPr lang="en-US" sz="1600" dirty="0"/>
              <a:t>in overdose deaths around the country from heroin laced with the powerful narcotic drug fentanyl prompted the Drug Enforcement Administration to issue a </a:t>
            </a:r>
            <a:r>
              <a:rPr lang="en-US" sz="1600" dirty="0" smtClean="0"/>
              <a:t>nationwide alert in March</a:t>
            </a:r>
            <a:endParaRPr lang="en-US" dirty="0"/>
          </a:p>
          <a:p>
            <a:r>
              <a:rPr lang="en-US" sz="1600" dirty="0" smtClean="0"/>
              <a:t>Fentanyl - more </a:t>
            </a:r>
            <a:r>
              <a:rPr lang="en-US" sz="1600" smtClean="0"/>
              <a:t>potent  </a:t>
            </a:r>
            <a:r>
              <a:rPr lang="en-US" smtClean="0"/>
              <a:t> </a:t>
            </a:r>
            <a:endParaRPr lang="en-US" dirty="0"/>
          </a:p>
          <a:p>
            <a:r>
              <a:rPr lang="en-US" sz="1600" dirty="0"/>
              <a:t>Law enforcement </a:t>
            </a:r>
            <a:r>
              <a:rPr lang="en-US" sz="1600" dirty="0" smtClean="0"/>
              <a:t>seizures nationwide </a:t>
            </a:r>
            <a:r>
              <a:rPr lang="en-US" sz="1600" dirty="0"/>
              <a:t>of illegal drugs containing fentanyl more than tripled between 2013 and </a:t>
            </a:r>
            <a:r>
              <a:rPr lang="en-US" sz="1600" dirty="0" smtClean="0"/>
              <a:t>2014</a:t>
            </a:r>
          </a:p>
          <a:p>
            <a:endParaRPr lang="en-US" sz="1600" dirty="0" smtClean="0"/>
          </a:p>
          <a:p>
            <a:r>
              <a:rPr lang="en-US" sz="1600" dirty="0"/>
              <a:t>V</a:t>
            </a:r>
            <a:r>
              <a:rPr lang="en-US" sz="1600" dirty="0" smtClean="0"/>
              <a:t>ermont </a:t>
            </a:r>
            <a:r>
              <a:rPr lang="en-US" sz="1600" dirty="0"/>
              <a:t>State Police officials are warning about the dangers of heroin laced with the drug </a:t>
            </a:r>
            <a:r>
              <a:rPr lang="en-US" sz="1600" dirty="0" smtClean="0"/>
              <a:t>fentanyl</a:t>
            </a:r>
          </a:p>
          <a:p>
            <a:endParaRPr lang="en-US" sz="1600" dirty="0"/>
          </a:p>
          <a:p>
            <a:r>
              <a:rPr lang="en-US" sz="1600" dirty="0" smtClean="0"/>
              <a:t>Since </a:t>
            </a:r>
            <a:r>
              <a:rPr lang="en-US" sz="1600" dirty="0"/>
              <a:t>December there have been three confirmed overdose deaths in Vermont linked to heroin laced with fentanyl and another suspected </a:t>
            </a:r>
            <a:r>
              <a:rPr lang="en-US" sz="1600" dirty="0" smtClean="0"/>
              <a:t>case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2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Molly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066800"/>
            <a:ext cx="7315200" cy="4449763"/>
          </a:xfrm>
        </p:spPr>
        <p:txBody>
          <a:bodyPr/>
          <a:lstStyle/>
          <a:p>
            <a:r>
              <a:rPr lang="en-US" sz="2400" dirty="0" smtClean="0"/>
              <a:t>“</a:t>
            </a:r>
            <a:r>
              <a:rPr lang="en-US" sz="2400" dirty="0" err="1"/>
              <a:t>N</a:t>
            </a:r>
            <a:r>
              <a:rPr lang="en-US" sz="2400" dirty="0" err="1" smtClean="0"/>
              <a:t>ew”street</a:t>
            </a:r>
            <a:r>
              <a:rPr lang="en-US" sz="2400" dirty="0" smtClean="0"/>
              <a:t> name (Ecstasy- hype that it is pure MDMA, a synthetic stimulant/hallucinogenic</a:t>
            </a:r>
          </a:p>
          <a:p>
            <a:r>
              <a:rPr lang="en-US" sz="2400" dirty="0"/>
              <a:t>Often “cut” with other harmful substances 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400" dirty="0"/>
              <a:t>P</a:t>
            </a:r>
            <a:r>
              <a:rPr lang="en-US" sz="2400" dirty="0" smtClean="0"/>
              <a:t>ills, tablets or capsules</a:t>
            </a:r>
          </a:p>
          <a:p>
            <a:pPr>
              <a:buNone/>
            </a:pPr>
            <a:endParaRPr lang="en-US" sz="1000" dirty="0" smtClean="0"/>
          </a:p>
          <a:p>
            <a:pPr lvl="1"/>
            <a:r>
              <a:rPr lang="en-US" sz="2000" dirty="0" smtClean="0"/>
              <a:t>Agitation</a:t>
            </a:r>
          </a:p>
          <a:p>
            <a:pPr lvl="1"/>
            <a:r>
              <a:rPr lang="en-US" sz="2000" dirty="0" smtClean="0"/>
              <a:t>Paranoia</a:t>
            </a:r>
          </a:p>
          <a:p>
            <a:pPr lvl="1"/>
            <a:r>
              <a:rPr lang="en-US" sz="2000" dirty="0" smtClean="0"/>
              <a:t>Seizures</a:t>
            </a:r>
          </a:p>
          <a:p>
            <a:pPr lvl="1"/>
            <a:r>
              <a:rPr lang="en-US" sz="2000" dirty="0" smtClean="0"/>
              <a:t>Increased heart rate and blood pressure</a:t>
            </a:r>
          </a:p>
          <a:p>
            <a:pPr lvl="1"/>
            <a:r>
              <a:rPr lang="en-US" sz="2000" dirty="0" smtClean="0"/>
              <a:t>Hyperthermia</a:t>
            </a:r>
          </a:p>
          <a:p>
            <a:pPr lvl="1"/>
            <a:r>
              <a:rPr lang="en-US" sz="2000" dirty="0" smtClean="0"/>
              <a:t>Multi-organ failure</a:t>
            </a:r>
          </a:p>
          <a:p>
            <a:pPr lvl="1"/>
            <a:r>
              <a:rPr lang="en-US" sz="2000" dirty="0" smtClean="0"/>
              <a:t>Possible death</a:t>
            </a:r>
          </a:p>
          <a:p>
            <a:pPr>
              <a:buNone/>
            </a:pP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nida_mtf2014_infographic_sections_2_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8901509" cy="53262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066800"/>
            <a:ext cx="6019800" cy="1143000"/>
          </a:xfrm>
        </p:spPr>
        <p:txBody>
          <a:bodyPr/>
          <a:lstStyle/>
          <a:p>
            <a:r>
              <a:rPr lang="en-US" dirty="0" smtClean="0"/>
              <a:t>Old vices, new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382000" cy="2514599"/>
          </a:xfrm>
        </p:spPr>
        <p:txBody>
          <a:bodyPr/>
          <a:lstStyle/>
          <a:p>
            <a:r>
              <a:rPr lang="en-US" sz="2800" i="1" dirty="0" smtClean="0"/>
              <a:t>E-cigarette usage rates among teens </a:t>
            </a:r>
            <a:r>
              <a:rPr lang="en-US" sz="2800" i="1" dirty="0" smtClean="0">
                <a:solidFill>
                  <a:srgbClr val="C00000"/>
                </a:solidFill>
              </a:rPr>
              <a:t>tripled</a:t>
            </a:r>
            <a:r>
              <a:rPr lang="en-US" sz="2800" i="1" dirty="0" smtClean="0"/>
              <a:t> from 2011-2013. </a:t>
            </a:r>
          </a:p>
          <a:p>
            <a:r>
              <a:rPr lang="en-US" sz="2800" b="0" dirty="0" smtClean="0"/>
              <a:t>Study finds youth who have used e-cigarettes are almost twice as likely to have intentions to smoke conventional cigarettes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5486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u="sng" dirty="0" smtClean="0">
                <a:solidFill>
                  <a:srgbClr val="002060"/>
                </a:solidFill>
              </a:rPr>
              <a:t>(http://www.cdc.gov/media/releases/2014/p0825-e-cigarettes.html)</a:t>
            </a:r>
          </a:p>
        </p:txBody>
      </p:sp>
      <p:pic>
        <p:nvPicPr>
          <p:cNvPr id="4098" name="Picture 2" descr="http://www.cdc.gov/media/releases/2014/images/p0825-e-cigaret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7" y="304800"/>
            <a:ext cx="2572513" cy="273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If I found this in my teen’s room, I would never suspect it was a smoking device.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4290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pull off the paper tab, press the green button and take a drag. $7.99 at local </a:t>
            </a:r>
            <a:r>
              <a:rPr lang="en-US" dirty="0" err="1" smtClean="0"/>
              <a:t>QuikStop</a:t>
            </a:r>
            <a:endParaRPr lang="en-US" dirty="0"/>
          </a:p>
        </p:txBody>
      </p:sp>
      <p:pic>
        <p:nvPicPr>
          <p:cNvPr id="8" name="Content Placeholder 3" descr="IMG_25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2971800"/>
            <a:ext cx="4933950" cy="2819400"/>
          </a:xfrm>
        </p:spPr>
      </p:pic>
      <p:pic>
        <p:nvPicPr>
          <p:cNvPr id="5" name="Picture 4" descr="IMG_2509.JPG"/>
          <p:cNvPicPr>
            <a:picLocks noChangeAspect="1"/>
          </p:cNvPicPr>
          <p:nvPr/>
        </p:nvPicPr>
        <p:blipFill>
          <a:blip r:embed="rId4" cstate="print"/>
          <a:srcRect t="35294" b="24706"/>
          <a:stretch>
            <a:fillRect/>
          </a:stretch>
        </p:blipFill>
        <p:spPr>
          <a:xfrm>
            <a:off x="304800" y="1371600"/>
            <a:ext cx="6629400" cy="1440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E-cigarette</a:t>
            </a:r>
            <a:endParaRPr lang="en-US" dirty="0"/>
          </a:p>
        </p:txBody>
      </p:sp>
      <p:pic>
        <p:nvPicPr>
          <p:cNvPr id="4" name="Content Placeholder 3" descr="IMG_24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9412" b="22941"/>
          <a:stretch>
            <a:fillRect/>
          </a:stretch>
        </p:blipFill>
        <p:spPr>
          <a:xfrm>
            <a:off x="1143000" y="2819400"/>
            <a:ext cx="7369864" cy="2304401"/>
          </a:xfrm>
        </p:spPr>
      </p:pic>
      <p:sp>
        <p:nvSpPr>
          <p:cNvPr id="5" name="TextBox 4"/>
          <p:cNvSpPr txBox="1"/>
          <p:nvPr/>
        </p:nvSpPr>
        <p:spPr>
          <a:xfrm>
            <a:off x="4470400" y="2114551"/>
            <a:ext cx="41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Rechargeable battery base, USB port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848600" y="2438400"/>
            <a:ext cx="228600" cy="1066800"/>
          </a:xfrm>
          <a:prstGeom prst="straightConnector1">
            <a:avLst/>
          </a:prstGeom>
          <a:ln w="2222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33600" y="2590800"/>
            <a:ext cx="381000" cy="1066800"/>
          </a:xfrm>
          <a:prstGeom prst="straightConnector1">
            <a:avLst/>
          </a:prstGeom>
          <a:ln w="2222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95400" y="2286000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Mouthpiece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00800" y="2514600"/>
            <a:ext cx="304800" cy="1028700"/>
          </a:xfrm>
          <a:prstGeom prst="straightConnector1">
            <a:avLst/>
          </a:prstGeom>
          <a:ln w="2222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38400" y="1543050"/>
            <a:ext cx="538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Liquid is poured into this opening, which heats up enough to create vapor.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33800" y="2209800"/>
            <a:ext cx="533400" cy="1295400"/>
          </a:xfrm>
          <a:prstGeom prst="straightConnector1">
            <a:avLst/>
          </a:prstGeom>
          <a:ln w="2222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 l="34000" t="29333" r="34500" b="22222"/>
          <a:stretch>
            <a:fillRect/>
          </a:stretch>
        </p:blipFill>
        <p:spPr bwMode="auto">
          <a:xfrm>
            <a:off x="228600" y="533400"/>
            <a:ext cx="2895600" cy="250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http://www.ecigavenue.com/shop/k100-vaporizer-pen/</a:t>
            </a:r>
            <a:endParaRPr lang="en-US" sz="1400" dirty="0"/>
          </a:p>
        </p:txBody>
      </p:sp>
      <p:pic>
        <p:nvPicPr>
          <p:cNvPr id="115716" name="Picture 4" descr="vapen-colors.jpg (600×50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838200"/>
            <a:ext cx="3810000" cy="3206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0" y="1524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“For both oil and wax; USB and Car charger included”                 Legalbuds.com</a:t>
            </a:r>
            <a:endParaRPr lang="en-US" sz="1400" i="1" dirty="0"/>
          </a:p>
        </p:txBody>
      </p:sp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4" cstate="print"/>
          <a:srcRect l="6300" t="17812" r="3150" b="25312"/>
          <a:stretch>
            <a:fillRect/>
          </a:stretch>
        </p:blipFill>
        <p:spPr>
          <a:xfrm>
            <a:off x="304800" y="3200401"/>
            <a:ext cx="5181600" cy="220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4400" y="152400"/>
            <a:ext cx="381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sym typeface="Wingdings 2"/>
              </a:rPr>
              <a:t></a:t>
            </a:r>
            <a:endParaRPr 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40386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These are silicon no-stick pots for ‘dabs’, a waxy or resinous marijuana extract that has concentrated THC.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Nicotine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naturally occurring stimulant</a:t>
            </a:r>
          </a:p>
          <a:p>
            <a:r>
              <a:rPr lang="en-US" dirty="0" smtClean="0"/>
              <a:t>Increases heart rate, alertness, focus, metabolism</a:t>
            </a:r>
          </a:p>
          <a:p>
            <a:r>
              <a:rPr lang="en-US" dirty="0" smtClean="0"/>
              <a:t>Highly addictive; only medical use is to treat nicotine addiction.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Nicotine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391400" cy="3124195"/>
          </a:xfrm>
        </p:spPr>
        <p:txBody>
          <a:bodyPr/>
          <a:lstStyle/>
          <a:p>
            <a:r>
              <a:rPr lang="en-US" sz="2800" dirty="0" smtClean="0"/>
              <a:t>Traditional cigarette yields about 1 mg of nicotine. Absorption varies by how it is smoked, type of cigarette, etc. </a:t>
            </a:r>
          </a:p>
          <a:p>
            <a:pPr>
              <a:buNone/>
            </a:pPr>
            <a:endParaRPr lang="en-US" sz="1050" dirty="0" smtClean="0"/>
          </a:p>
          <a:p>
            <a:r>
              <a:rPr lang="en-US" sz="2800" dirty="0" smtClean="0"/>
              <a:t>Nicotine readily passes into the bloodstream through skin contact; Spilling liquid nicotine onto skin can cause intoxication, death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3657600" cy="1143000"/>
          </a:xfrm>
        </p:spPr>
        <p:txBody>
          <a:bodyPr/>
          <a:lstStyle/>
          <a:p>
            <a:pPr algn="l"/>
            <a:r>
              <a:rPr lang="en-US" sz="2400" dirty="0" smtClean="0"/>
              <a:t>10 ml refill bottle, </a:t>
            </a:r>
            <a:br>
              <a:rPr lang="en-US" sz="2400" dirty="0" smtClean="0"/>
            </a:br>
            <a:r>
              <a:rPr lang="en-US" sz="2400" dirty="0" smtClean="0"/>
              <a:t>18 mg concentration</a:t>
            </a:r>
            <a:endParaRPr lang="en-US" sz="2400" dirty="0"/>
          </a:p>
        </p:txBody>
      </p:sp>
      <p:pic>
        <p:nvPicPr>
          <p:cNvPr id="4" name="Content Placeholder 3" descr="IMG_248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12876" y="1819162"/>
            <a:ext cx="3622448" cy="2819400"/>
          </a:xfrm>
        </p:spPr>
      </p:pic>
      <p:pic>
        <p:nvPicPr>
          <p:cNvPr id="5" name="Content Placeholder 3" descr="IMG_24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4893065" y="1799345"/>
            <a:ext cx="3588728" cy="287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 ml refill bottle, 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24 mg concentration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NNEPC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Prevent poisonings</a:t>
            </a:r>
          </a:p>
          <a:p>
            <a:pPr eaLnBrk="1" hangingPunct="1"/>
            <a:r>
              <a:rPr lang="en-US" altLang="en-US" dirty="0"/>
              <a:t>Minimize the effects of poisonings that have occurred</a:t>
            </a:r>
          </a:p>
          <a:p>
            <a:pPr eaLnBrk="1" hangingPunct="1"/>
            <a:r>
              <a:rPr lang="en-US" altLang="en-US" dirty="0"/>
              <a:t>Reduce health care costs </a:t>
            </a:r>
          </a:p>
          <a:p>
            <a:pPr eaLnBrk="1" hangingPunct="1"/>
            <a:r>
              <a:rPr lang="en-US" altLang="en-US" dirty="0"/>
              <a:t>Educate general public and health care providers about poison prevention and poisoning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to choose from!</a:t>
            </a:r>
            <a:br>
              <a:rPr lang="en-US" dirty="0" smtClean="0"/>
            </a:br>
            <a:r>
              <a:rPr lang="en-US" sz="2400" dirty="0" smtClean="0"/>
              <a:t>From 0 mg – 24 mg nicotine concentration</a:t>
            </a:r>
            <a:endParaRPr lang="en-US" sz="2400" dirty="0"/>
          </a:p>
        </p:txBody>
      </p:sp>
      <p:pic>
        <p:nvPicPr>
          <p:cNvPr id="4" name="Content Placeholder 3" descr="IMG_249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546279" y="1787722"/>
            <a:ext cx="3962401" cy="3587359"/>
          </a:xfrm>
        </p:spPr>
      </p:pic>
      <p:sp>
        <p:nvSpPr>
          <p:cNvPr id="5" name="TextBox 4"/>
          <p:cNvSpPr txBox="1"/>
          <p:nvPr/>
        </p:nvSpPr>
        <p:spPr>
          <a:xfrm>
            <a:off x="609600" y="1828800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Those trying to quit smoking would start ‘</a:t>
            </a:r>
            <a:r>
              <a:rPr lang="en-US" b="1" dirty="0" err="1" smtClean="0"/>
              <a:t>vaping</a:t>
            </a:r>
            <a:r>
              <a:rPr lang="en-US" b="1" dirty="0" smtClean="0"/>
              <a:t>’ with higher nicotine content, gradually reduce to 0. </a:t>
            </a:r>
          </a:p>
          <a:p>
            <a:endParaRPr lang="en-US" b="1" dirty="0" smtClean="0"/>
          </a:p>
          <a:p>
            <a:r>
              <a:rPr lang="en-US" b="1" dirty="0" smtClean="0"/>
              <a:t>There is no concrete evidence that this is an effective method of smoking cessation.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Inhalants: Definitions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19200"/>
            <a:ext cx="7620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5000"/>
              </a:spcBef>
            </a:pPr>
            <a:r>
              <a:rPr lang="en-US" sz="2800" smtClean="0">
                <a:solidFill>
                  <a:srgbClr val="C00000"/>
                </a:solidFill>
              </a:rPr>
              <a:t>Inhalant Abuse:  </a:t>
            </a:r>
            <a:r>
              <a:rPr lang="en-US" sz="2800" smtClean="0"/>
              <a:t>deliberately inhaling gases or vapors to obtain a “high”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</a:pPr>
            <a:r>
              <a:rPr lang="en-US" sz="2800" smtClean="0">
                <a:solidFill>
                  <a:srgbClr val="C00000"/>
                </a:solidFill>
              </a:rPr>
              <a:t>Sniffing:  </a:t>
            </a:r>
            <a:r>
              <a:rPr lang="en-US" sz="2800" smtClean="0"/>
              <a:t>smelling directly from container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</a:pPr>
            <a:r>
              <a:rPr lang="en-US" sz="2800" smtClean="0">
                <a:solidFill>
                  <a:srgbClr val="C00000"/>
                </a:solidFill>
              </a:rPr>
              <a:t>Huffing:  </a:t>
            </a:r>
            <a:r>
              <a:rPr lang="en-US" sz="2800" smtClean="0"/>
              <a:t>inhaling through mouth and/or nose from a cloth/rag soaked in solvent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</a:pPr>
            <a:r>
              <a:rPr lang="en-US" sz="2800" smtClean="0">
                <a:solidFill>
                  <a:srgbClr val="C00000"/>
                </a:solidFill>
              </a:rPr>
              <a:t>Bagging:  </a:t>
            </a:r>
            <a:r>
              <a:rPr lang="en-US" sz="2800" smtClean="0"/>
              <a:t>placing substance in a bag and inhaling from the bag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</a:pPr>
            <a:r>
              <a:rPr lang="en-US" sz="2800" smtClean="0">
                <a:solidFill>
                  <a:srgbClr val="C00000"/>
                </a:solidFill>
              </a:rPr>
              <a:t>Huffing Tents: </a:t>
            </a:r>
            <a:r>
              <a:rPr lang="en-US" sz="2800" smtClean="0"/>
              <a:t>group event in an small enclosed space</a:t>
            </a:r>
            <a:endParaRPr lang="en-US" sz="2800" smtClean="0">
              <a:solidFill>
                <a:srgbClr val="FDE05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971800" y="152400"/>
            <a:ext cx="5105400" cy="762000"/>
          </a:xfrm>
        </p:spPr>
        <p:txBody>
          <a:bodyPr/>
          <a:lstStyle/>
          <a:p>
            <a:pPr algn="r" eaLnBrk="1" hangingPunct="1"/>
            <a:r>
              <a:rPr lang="en-US" sz="3200" b="1" dirty="0" smtClean="0">
                <a:solidFill>
                  <a:srgbClr val="000099"/>
                </a:solidFill>
              </a:rPr>
              <a:t>Paraphernalia/Products</a:t>
            </a:r>
          </a:p>
        </p:txBody>
      </p:sp>
      <p:pic>
        <p:nvPicPr>
          <p:cNvPr id="57348" name="Picture 5" descr="20lbs. Propane Tan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 l="14664" r="16106"/>
          <a:stretch>
            <a:fillRect/>
          </a:stretch>
        </p:blipFill>
        <p:spPr>
          <a:xfrm>
            <a:off x="7010400" y="1295400"/>
            <a:ext cx="1895475" cy="3262831"/>
          </a:xfrm>
        </p:spPr>
      </p:pic>
      <p:pic>
        <p:nvPicPr>
          <p:cNvPr id="57349" name="Picture 6" descr="Butane_Tank_Bi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38800" y="2819400"/>
            <a:ext cx="1010849" cy="3352800"/>
          </a:xfrm>
        </p:spPr>
      </p:pic>
      <p:pic>
        <p:nvPicPr>
          <p:cNvPr id="57351" name="Picture 7" descr="B000B5S5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990600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4" descr="Mini_dispenser_balloon_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371600"/>
            <a:ext cx="2209800" cy="389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Dust-Off XL 12oz Can - Click Image to Clos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04800" y="457200"/>
            <a:ext cx="1773509" cy="2514600"/>
          </a:xfrm>
        </p:spPr>
      </p:pic>
      <p:pic>
        <p:nvPicPr>
          <p:cNvPr id="12" name="Picture 4" descr="albuterol MDI ima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381000" y="3276600"/>
            <a:ext cx="1631950" cy="1893888"/>
          </a:xfrm>
          <a:noFill/>
        </p:spPr>
      </p:pic>
      <p:pic>
        <p:nvPicPr>
          <p:cNvPr id="57346" name="Picture 3" descr="nitrous_oxide_cartridge_30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2492" y="4619356"/>
            <a:ext cx="1447821" cy="130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Signs of Inhalant Abuse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219200"/>
            <a:ext cx="7467600" cy="41148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sz="2400" dirty="0" smtClean="0"/>
              <a:t>Inhalant use often leads to problems in school --      failing grades, chronic absences and general    apathy.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sz="2400" dirty="0" smtClean="0"/>
              <a:t>Other signs include the following: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 smtClean="0"/>
              <a:t>Paint or stains on body or clothing 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 smtClean="0"/>
              <a:t>Spots or sores around the mouth 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 smtClean="0"/>
              <a:t>Red or runny eyes or nose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 smtClean="0"/>
              <a:t>Chemical breath odor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 smtClean="0"/>
              <a:t>Drunk, dazed, giddy, dizzy appearance 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 smtClean="0"/>
              <a:t>Nausea, loss of appetite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 smtClean="0"/>
              <a:t>Anxiety, excitability, irritability 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4191000" y="6172200"/>
            <a:ext cx="2220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http://www.inhalants.org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Potential Long Term Effects</a:t>
            </a: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838200" y="1524000"/>
            <a:ext cx="67484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SzPct val="80000"/>
              <a:buFont typeface="Arial" pitchFamily="34" charset="0"/>
              <a:buChar char="•"/>
            </a:pPr>
            <a:r>
              <a:rPr lang="en-US" sz="2400" b="1" dirty="0"/>
              <a:t>Short term memory loss</a:t>
            </a:r>
          </a:p>
          <a:p>
            <a:pPr>
              <a:spcBef>
                <a:spcPts val="500"/>
              </a:spcBef>
              <a:spcAft>
                <a:spcPts val="500"/>
              </a:spcAft>
              <a:buSzPct val="80000"/>
              <a:buFont typeface="Arial" pitchFamily="34" charset="0"/>
              <a:buChar char="•"/>
            </a:pPr>
            <a:r>
              <a:rPr lang="en-US" sz="2400" b="1" dirty="0"/>
              <a:t>Hearing loss</a:t>
            </a:r>
          </a:p>
          <a:p>
            <a:pPr>
              <a:spcBef>
                <a:spcPts val="500"/>
              </a:spcBef>
              <a:spcAft>
                <a:spcPts val="500"/>
              </a:spcAft>
              <a:buSzPct val="80000"/>
              <a:buFont typeface="Arial" pitchFamily="34" charset="0"/>
              <a:buChar char="•"/>
            </a:pPr>
            <a:r>
              <a:rPr lang="en-US" sz="2400" b="1" dirty="0"/>
              <a:t>Limb spasms</a:t>
            </a:r>
          </a:p>
          <a:p>
            <a:pPr>
              <a:spcBef>
                <a:spcPts val="500"/>
              </a:spcBef>
              <a:spcAft>
                <a:spcPts val="500"/>
              </a:spcAft>
              <a:buSzPct val="80000"/>
              <a:buFont typeface="Arial" pitchFamily="34" charset="0"/>
              <a:buChar char="•"/>
            </a:pPr>
            <a:r>
              <a:rPr lang="en-US" sz="2400" b="1" dirty="0"/>
              <a:t>Permanent brain damage</a:t>
            </a:r>
          </a:p>
          <a:p>
            <a:pPr>
              <a:spcBef>
                <a:spcPts val="500"/>
              </a:spcBef>
              <a:spcAft>
                <a:spcPts val="500"/>
              </a:spcAft>
              <a:buSzPct val="80000"/>
              <a:buFont typeface="Arial" pitchFamily="34" charset="0"/>
              <a:buChar char="•"/>
            </a:pPr>
            <a:r>
              <a:rPr lang="en-US" sz="2400" b="1" dirty="0"/>
              <a:t>Bone marrow damage</a:t>
            </a:r>
          </a:p>
          <a:p>
            <a:pPr>
              <a:spcBef>
                <a:spcPts val="500"/>
              </a:spcBef>
              <a:spcAft>
                <a:spcPts val="500"/>
              </a:spcAft>
              <a:buSzPct val="80000"/>
              <a:buFont typeface="Arial" pitchFamily="34" charset="0"/>
              <a:buChar char="•"/>
            </a:pPr>
            <a:r>
              <a:rPr lang="en-US" sz="2400" b="1" dirty="0"/>
              <a:t>Liver and kidney damage</a:t>
            </a:r>
          </a:p>
          <a:p>
            <a:pPr>
              <a:spcBef>
                <a:spcPts val="500"/>
              </a:spcBef>
              <a:spcAft>
                <a:spcPts val="500"/>
              </a:spcAft>
              <a:buSzPct val="80000"/>
              <a:buFont typeface="Arial" pitchFamily="34" charset="0"/>
              <a:buChar char="•"/>
            </a:pPr>
            <a:r>
              <a:rPr lang="en-US" sz="2400" b="1" dirty="0"/>
              <a:t>Possible fetal effects similar to fetal alcohol syndrome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b="1" dirty="0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3184583" y="5372874"/>
            <a:ext cx="2220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http://www.inhalants.org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u="sng" dirty="0"/>
              <a:t>Inhalant Abuse: Special Considerations for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/>
              <a:t>Emergency Medical Personnel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657600"/>
          </a:xfrm>
        </p:spPr>
        <p:txBody>
          <a:bodyPr/>
          <a:lstStyle/>
          <a:p>
            <a:r>
              <a:rPr lang="en-US" sz="1800" dirty="0"/>
              <a:t>Use extreme caution, trying not to frighten. 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i="1" dirty="0">
                <a:solidFill>
                  <a:srgbClr val="C00000"/>
                </a:solidFill>
              </a:rPr>
              <a:t>Any fright may cause sudden cardiac arrest</a:t>
            </a:r>
            <a:r>
              <a:rPr lang="en-US" sz="1800" dirty="0">
                <a:solidFill>
                  <a:srgbClr val="C00000"/>
                </a:solidFill>
              </a:rPr>
              <a:t>.</a:t>
            </a:r>
          </a:p>
          <a:p>
            <a:r>
              <a:rPr lang="en-US" sz="1800" dirty="0"/>
              <a:t>Keep in mind that abusers, adult or youth, may be </a:t>
            </a:r>
            <a:r>
              <a:rPr lang="en-US" sz="1800" i="1" dirty="0">
                <a:solidFill>
                  <a:srgbClr val="C00000"/>
                </a:solidFill>
              </a:rPr>
              <a:t>very excitable and given to impulsive or violent behavior.  </a:t>
            </a:r>
          </a:p>
          <a:p>
            <a:r>
              <a:rPr lang="en-US" sz="1800" u="sng" dirty="0" smtClean="0"/>
              <a:t>Medical </a:t>
            </a:r>
            <a:r>
              <a:rPr lang="en-US" sz="1800" u="sng" dirty="0"/>
              <a:t>Assessment of suspected abuser</a:t>
            </a:r>
            <a:endParaRPr lang="en-US" sz="1800" dirty="0"/>
          </a:p>
          <a:p>
            <a:pPr>
              <a:buFontTx/>
              <a:buNone/>
            </a:pPr>
            <a:r>
              <a:rPr lang="en-US" sz="1800" dirty="0"/>
              <a:t>		</a:t>
            </a:r>
            <a:r>
              <a:rPr lang="en-US" sz="1800" i="1" dirty="0">
                <a:solidFill>
                  <a:srgbClr val="000099"/>
                </a:solidFill>
              </a:rPr>
              <a:t>Take a complete history </a:t>
            </a:r>
            <a:r>
              <a:rPr lang="en-US" sz="1800" dirty="0"/>
              <a:t>and perform a full medical assessment if 	</a:t>
            </a:r>
            <a:r>
              <a:rPr lang="en-US" sz="1800" dirty="0" smtClean="0"/>
              <a:t>possible: vital </a:t>
            </a:r>
            <a:r>
              <a:rPr lang="en-US" sz="1800" dirty="0"/>
              <a:t>signs, mental status, 12 lead EKG 		</a:t>
            </a:r>
          </a:p>
          <a:p>
            <a:pPr>
              <a:buFontTx/>
              <a:buNone/>
            </a:pPr>
            <a:r>
              <a:rPr lang="en-US" sz="1800" dirty="0"/>
              <a:t>		</a:t>
            </a:r>
            <a:r>
              <a:rPr lang="en-US" sz="1800" i="1" dirty="0">
                <a:solidFill>
                  <a:srgbClr val="000099"/>
                </a:solidFill>
              </a:rPr>
              <a:t>Call the Poison Center </a:t>
            </a:r>
            <a:r>
              <a:rPr lang="en-US" sz="1800" dirty="0"/>
              <a:t>at 1-800-222-1222 for product specific </a:t>
            </a:r>
            <a:r>
              <a:rPr lang="en-US" sz="1800" dirty="0" smtClean="0"/>
              <a:t>	information</a:t>
            </a:r>
            <a:r>
              <a:rPr lang="en-US" sz="1800" dirty="0"/>
              <a:t>, </a:t>
            </a:r>
            <a:r>
              <a:rPr lang="en-US" sz="1800" dirty="0" smtClean="0"/>
              <a:t>treatment </a:t>
            </a:r>
            <a:r>
              <a:rPr lang="en-US" sz="1800" dirty="0"/>
              <a:t>advice and parent education information</a:t>
            </a:r>
          </a:p>
          <a:p>
            <a:pPr>
              <a:buFontTx/>
              <a:buNone/>
            </a:pPr>
            <a:r>
              <a:rPr lang="en-US" sz="1800" dirty="0"/>
              <a:t>		</a:t>
            </a:r>
            <a:r>
              <a:rPr lang="en-US" sz="1800" i="1" dirty="0">
                <a:solidFill>
                  <a:srgbClr val="000099"/>
                </a:solidFill>
              </a:rPr>
              <a:t>Transfer to medical center </a:t>
            </a:r>
            <a:r>
              <a:rPr lang="en-US" sz="1800" dirty="0"/>
              <a:t>if concerned about medical status</a:t>
            </a:r>
          </a:p>
          <a:p>
            <a:r>
              <a:rPr lang="en-US" sz="1800" u="sng" dirty="0"/>
              <a:t>Gather suspected products and </a:t>
            </a:r>
            <a:r>
              <a:rPr lang="en-US" sz="1800" u="sng" dirty="0" smtClean="0"/>
              <a:t>paraphernalia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803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EFDFA1-92C5-42E1-AB70-23C088059754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229600" cy="1295400"/>
          </a:xfrm>
        </p:spPr>
        <p:txBody>
          <a:bodyPr/>
          <a:lstStyle/>
          <a:p>
            <a:pPr eaLnBrk="1" hangingPunct="1"/>
            <a:r>
              <a:rPr lang="en-US" b="1" dirty="0" smtClean="0"/>
              <a:t>Stupid Teen Tricks</a:t>
            </a:r>
            <a:br>
              <a:rPr lang="en-US" b="1" dirty="0" smtClean="0"/>
            </a:br>
            <a:r>
              <a:rPr lang="en-US" sz="2400" b="1" dirty="0" smtClean="0"/>
              <a:t>Smart Kiddos Doing Stupid Things</a:t>
            </a:r>
            <a:endParaRPr lang="en-US" b="1" dirty="0" smtClean="0"/>
          </a:p>
        </p:txBody>
      </p:sp>
      <p:sp>
        <p:nvSpPr>
          <p:cNvPr id="120836" name="Rectangle 3"/>
          <p:cNvSpPr>
            <a:spLocks noChangeArrowheads="1"/>
          </p:cNvSpPr>
          <p:nvPr/>
        </p:nvSpPr>
        <p:spPr bwMode="auto">
          <a:xfrm>
            <a:off x="3810000" y="2414371"/>
            <a:ext cx="3957782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Ice/Salt Challenge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Cinnamon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Challenge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Smarties Snorting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Albuterol inhalers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0838" name="Picture 2" descr="Giant+Smarties+Ro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657600"/>
            <a:ext cx="1719965" cy="171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2" name="Picture 10" descr="http://media.npr.org/assets/img/2012/03/29/cinnamonspoon-a9200891a016192b3ad67e9198cf63717c0d8bce-s6-c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981200"/>
            <a:ext cx="1690353" cy="126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599" y="1447800"/>
            <a:ext cx="2604375" cy="4027135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 descr="http://ts1.mm.bing.net/th?&amp;id=HN.608033344883720545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20091"/>
            <a:ext cx="2590800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9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Brochures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547687"/>
            <a:ext cx="1514475" cy="3857625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1692275" cy="391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01800"/>
            <a:ext cx="1676400" cy="391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7687"/>
            <a:ext cx="1825625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975" y="1208088"/>
            <a:ext cx="3767138" cy="207486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08088"/>
            <a:ext cx="365760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5200"/>
            <a:ext cx="3802063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6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30 + years Data repository for all US poison centers</a:t>
            </a:r>
          </a:p>
          <a:p>
            <a:pPr lvl="1">
              <a:defRPr/>
            </a:pPr>
            <a:r>
              <a:rPr lang="en-US" sz="2400" i="1" dirty="0"/>
              <a:t>Real time </a:t>
            </a:r>
            <a:r>
              <a:rPr lang="en-US" sz="2400" dirty="0"/>
              <a:t>data capture</a:t>
            </a:r>
          </a:p>
          <a:p>
            <a:pPr>
              <a:defRPr/>
            </a:pPr>
            <a:r>
              <a:rPr lang="en-US" sz="2400" dirty="0"/>
              <a:t>2012: All poison centers upload data automatically to NPDS</a:t>
            </a:r>
          </a:p>
          <a:p>
            <a:pPr>
              <a:defRPr/>
            </a:pPr>
            <a:r>
              <a:rPr lang="en-US" sz="2400" dirty="0"/>
              <a:t>NPDS data base contains over 400,000 products ranging from viral and bacterial agents to commercial chemical and drug products</a:t>
            </a:r>
          </a:p>
          <a:p>
            <a:pPr lvl="1">
              <a:defRPr/>
            </a:pPr>
            <a:r>
              <a:rPr lang="en-US" sz="2400" dirty="0"/>
              <a:t>Continuously updated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Disposal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17240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12912"/>
            <a:ext cx="1446213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8416"/>
            <a:ext cx="15589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9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99"/>
                </a:solidFill>
              </a:rPr>
              <a:t>Education Resources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1"/>
            <a:ext cx="8229600" cy="3657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5400" b="1" dirty="0" smtClean="0">
                <a:solidFill>
                  <a:srgbClr val="C00000"/>
                </a:solidFill>
              </a:rPr>
              <a:t>www.NNEPC.org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0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 smtClean="0"/>
              <a:t>Chat: real-time online communication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 smtClean="0"/>
              <a:t>Blogs by our own Toxicologists and guests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 smtClean="0"/>
              <a:t>New materials in easy-to-download format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 smtClean="0"/>
              <a:t>Webinars, fact sheets on emerging issues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sz="4000" dirty="0" smtClean="0"/>
              <a:t>Education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1"/>
            <a:ext cx="8229600" cy="3352800"/>
          </a:xfrm>
        </p:spPr>
        <p:txBody>
          <a:bodyPr/>
          <a:lstStyle/>
          <a:p>
            <a:pPr>
              <a:defRPr/>
            </a:pPr>
            <a:r>
              <a:rPr lang="en-US" sz="2400" b="1" u="sng" dirty="0">
                <a:solidFill>
                  <a:srgbClr val="00B0F0"/>
                </a:solidFill>
              </a:rPr>
              <a:t>www.nnepc.org</a:t>
            </a:r>
            <a:r>
              <a:rPr lang="en-US" sz="2400" b="1" dirty="0"/>
              <a:t> </a:t>
            </a:r>
            <a:r>
              <a:rPr lang="en-US" sz="2400" dirty="0"/>
              <a:t>– </a:t>
            </a:r>
            <a:r>
              <a:rPr lang="en-US" sz="2400" b="1" dirty="0"/>
              <a:t>sign up for </a:t>
            </a:r>
            <a:r>
              <a:rPr lang="en-US" sz="2400" b="1" dirty="0" smtClean="0"/>
              <a:t>electronic newsletters</a:t>
            </a:r>
            <a:r>
              <a:rPr lang="en-US" sz="2400" b="1" dirty="0"/>
              <a:t>, find info, order or download educational materials</a:t>
            </a:r>
          </a:p>
          <a:p>
            <a:pPr>
              <a:defRPr/>
            </a:pPr>
            <a:r>
              <a:rPr lang="en-US" sz="2400" b="1" dirty="0">
                <a:solidFill>
                  <a:srgbClr val="FF3300"/>
                </a:solidFill>
              </a:rPr>
              <a:t>1-800-222-1222 </a:t>
            </a:r>
            <a:r>
              <a:rPr lang="en-US" sz="2400" b="1" dirty="0"/>
              <a:t>– call for information or </a:t>
            </a:r>
            <a:r>
              <a:rPr lang="en-US" sz="2400" b="1" dirty="0" smtClean="0"/>
              <a:t>questions</a:t>
            </a:r>
          </a:p>
          <a:p>
            <a:pPr>
              <a:buNone/>
              <a:defRPr/>
            </a:pPr>
            <a:r>
              <a:rPr lang="en-US" sz="2400" dirty="0" smtClean="0"/>
              <a:t>			Program your phone right now!!</a:t>
            </a:r>
            <a:endParaRPr lang="en-US" sz="2400" b="1" dirty="0"/>
          </a:p>
          <a:p>
            <a:pPr>
              <a:defRPr/>
            </a:pPr>
            <a:r>
              <a:rPr lang="nb-NO" sz="2400" b="1" dirty="0" smtClean="0">
                <a:solidFill>
                  <a:srgbClr val="00B050"/>
                </a:solidFill>
              </a:rPr>
              <a:t>Vermont </a:t>
            </a:r>
            <a:r>
              <a:rPr lang="nb-NO" sz="2400" b="1" dirty="0">
                <a:solidFill>
                  <a:srgbClr val="00B050"/>
                </a:solidFill>
              </a:rPr>
              <a:t>Educator</a:t>
            </a:r>
            <a:r>
              <a:rPr lang="nb-NO" sz="2400" b="1" dirty="0"/>
              <a:t>: Gayle Finkelstein at </a:t>
            </a:r>
          </a:p>
          <a:p>
            <a:pPr lvl="1">
              <a:defRPr/>
            </a:pPr>
            <a:r>
              <a:rPr lang="en-US" sz="2400" b="1" dirty="0" smtClean="0"/>
              <a:t>802-847-2393 </a:t>
            </a:r>
            <a:r>
              <a:rPr lang="en-US" sz="2400" b="1" dirty="0"/>
              <a:t>or </a:t>
            </a:r>
            <a:r>
              <a:rPr lang="en-US" sz="2400" b="1" u="sng" dirty="0" smtClean="0"/>
              <a:t>gayle.finkelstein@uvmhealth.org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99"/>
                </a:solidFill>
              </a:rPr>
              <a:t>Education Resources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05001"/>
            <a:ext cx="77724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/>
              <a:t>1-800-222-1222 </a:t>
            </a:r>
            <a:r>
              <a:rPr lang="en-US" sz="2000" b="1" i="1" dirty="0" smtClean="0"/>
              <a:t>(</a:t>
            </a:r>
            <a:r>
              <a:rPr lang="en-US" sz="2000" b="1" i="1" dirty="0" smtClean="0">
                <a:solidFill>
                  <a:srgbClr val="C00000"/>
                </a:solidFill>
              </a:rPr>
              <a:t>Program your phone today!)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www.nnepc.org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Electronic newsletters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b="1" i="1" dirty="0" smtClean="0">
                <a:solidFill>
                  <a:srgbClr val="00B050"/>
                </a:solidFill>
              </a:rPr>
              <a:t>Name Your Poison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b="1" i="1" dirty="0" smtClean="0">
                <a:solidFill>
                  <a:srgbClr val="00B050"/>
                </a:solidFill>
              </a:rPr>
              <a:t>Northern Exposures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Follow us on </a:t>
            </a:r>
            <a:r>
              <a:rPr lang="en-US" b="1" dirty="0" smtClean="0">
                <a:solidFill>
                  <a:srgbClr val="0070C0"/>
                </a:solidFill>
              </a:rPr>
              <a:t>Facebook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B0F0"/>
                </a:solidFill>
              </a:rPr>
              <a:t>Twitter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The Poison Center—</a:t>
            </a:r>
            <a:r>
              <a:rPr lang="en-US" altLang="en-US" sz="3200" i="1" u="sng" dirty="0"/>
              <a:t>Your</a:t>
            </a:r>
            <a:r>
              <a:rPr lang="en-US" altLang="en-US" sz="3200" dirty="0"/>
              <a:t> regional toxicology experts available 24/7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Provide onsite treatments consultations, transport recommendations and communicate clinical treatment guidelines to destination hospital – HIPAA approved </a:t>
            </a:r>
          </a:p>
          <a:p>
            <a:r>
              <a:rPr lang="en-US" altLang="en-US" sz="2000" dirty="0"/>
              <a:t>Locate nearby laboratory facilities and secure necessary antidotes</a:t>
            </a:r>
          </a:p>
          <a:p>
            <a:r>
              <a:rPr lang="en-US" altLang="en-US" sz="2000" dirty="0"/>
              <a:t>Identify unknown pills</a:t>
            </a:r>
          </a:p>
          <a:p>
            <a:r>
              <a:rPr lang="en-US" altLang="en-US" sz="2000" dirty="0"/>
              <a:t>Find up-to-date information resources including real-time national surveillance and local data/trends </a:t>
            </a:r>
          </a:p>
          <a:p>
            <a:r>
              <a:rPr lang="en-US" altLang="en-US" sz="2000" dirty="0"/>
              <a:t>Provide interpretation service in 161 languages and can also assist with callers who are deaf or hearing impaired</a:t>
            </a:r>
          </a:p>
          <a:p>
            <a:endParaRPr lang="en-US" alt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595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NNEPC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Participates in national near real-time public health surveillance for mass poisoning events, outbreaks and poisoning  trends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Participate in drills with hospitals, health departments and others to test emergency procedures.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Works with local, state and federal organizations to prepare and respond to emergencies (terrorist attacks, industrial accidents, natural disasters).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6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NNEPC </a:t>
            </a:r>
            <a:r>
              <a:rPr lang="en-US" dirty="0" smtClean="0"/>
              <a:t>is </a:t>
            </a:r>
            <a:r>
              <a:rPr lang="en-US" dirty="0"/>
              <a:t>HIPAA </a:t>
            </a:r>
            <a:r>
              <a:rPr lang="en-US" dirty="0" smtClean="0"/>
              <a:t>Compliant</a:t>
            </a:r>
            <a:br>
              <a:rPr lang="en-US" dirty="0" smtClean="0"/>
            </a:br>
            <a:r>
              <a:rPr lang="en-US" sz="2800" dirty="0"/>
              <a:t>Health Insurance Portability &amp; Accounting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/>
              <a:t>“We note that poison centers are health care providers for the purpose of this rule</a:t>
            </a:r>
            <a:r>
              <a:rPr lang="en-US" altLang="en-US" sz="2400" dirty="0">
                <a:solidFill>
                  <a:srgbClr val="C00000"/>
                </a:solidFill>
              </a:rPr>
              <a:t>.  We consider the counseling and follow-up consultations provided by poison control centers with individual providers regarding patient outcomes to be treatment.  </a:t>
            </a:r>
            <a:r>
              <a:rPr lang="en-US" altLang="en-US" sz="2400" dirty="0"/>
              <a:t>Therefore poison control centers and other health care providers can share protected health information about the treatment of an individual without a business associate contract.”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solidFill>
                  <a:srgbClr val="000099"/>
                </a:solidFill>
              </a:rPr>
              <a:t>	</a:t>
            </a:r>
            <a:r>
              <a:rPr lang="en-US" altLang="en-US" sz="2000" dirty="0" smtClean="0">
                <a:solidFill>
                  <a:srgbClr val="000099"/>
                </a:solidFill>
              </a:rPr>
              <a:t>Federal </a:t>
            </a:r>
            <a:r>
              <a:rPr lang="en-US" altLang="en-US" sz="2000" dirty="0">
                <a:solidFill>
                  <a:srgbClr val="000099"/>
                </a:solidFill>
              </a:rPr>
              <a:t>Register, December 28, 2000 (65 FR 824462), p. 82,626.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Presentat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1833</Words>
  <Application>Microsoft Office PowerPoint</Application>
  <PresentationFormat>On-screen Show (4:3)</PresentationFormat>
  <Paragraphs>361</Paragraphs>
  <Slides>63</Slides>
  <Notes>35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Calibri</vt:lpstr>
      <vt:lpstr>Microsoft Sans Serif</vt:lpstr>
      <vt:lpstr>Times New Roman</vt:lpstr>
      <vt:lpstr>Wingdings</vt:lpstr>
      <vt:lpstr>Wingdings 2</vt:lpstr>
      <vt:lpstr>Presentation2</vt:lpstr>
      <vt:lpstr>Microsoft Excel Chart</vt:lpstr>
      <vt:lpstr>Chart</vt:lpstr>
      <vt:lpstr>Northern New England Poison Center www.nnepc.org</vt:lpstr>
      <vt:lpstr>Objectives</vt:lpstr>
      <vt:lpstr>PowerPoint Presentation</vt:lpstr>
      <vt:lpstr>NNEPC Services</vt:lpstr>
      <vt:lpstr>NNEPC Mission</vt:lpstr>
      <vt:lpstr>Data Collection</vt:lpstr>
      <vt:lpstr>The Poison Center—Your regional toxicology experts available 24/7</vt:lpstr>
      <vt:lpstr>NNEPC Services</vt:lpstr>
      <vt:lpstr>NNEPC is HIPAA Compliant Health Insurance Portability &amp; Accounting Act</vt:lpstr>
      <vt:lpstr>Call Management</vt:lpstr>
      <vt:lpstr>History of NNEPC</vt:lpstr>
      <vt:lpstr>PowerPoint Presentation</vt:lpstr>
      <vt:lpstr>VT Substance Abuse  2012-2014</vt:lpstr>
      <vt:lpstr>VT Suspected Suicide Attempts  2012-2014</vt:lpstr>
      <vt:lpstr>VT Unintentional Exposures 2012- 2014</vt:lpstr>
      <vt:lpstr>VT Age by Intention, 2014</vt:lpstr>
      <vt:lpstr>PowerPoint Presentation</vt:lpstr>
      <vt:lpstr>PowerPoint Presentation</vt:lpstr>
      <vt:lpstr>Marijuana</vt:lpstr>
      <vt:lpstr>PowerPoint Presentation</vt:lpstr>
      <vt:lpstr>Marijuana Use </vt:lpstr>
      <vt:lpstr>Synthetic Marijuana  Spice, K2</vt:lpstr>
      <vt:lpstr>Synthetic Marijuana</vt:lpstr>
      <vt:lpstr>New Concerns</vt:lpstr>
      <vt:lpstr>PowerPoint Presentation</vt:lpstr>
      <vt:lpstr>NNEPC Synthetic Cannabinoids</vt:lpstr>
      <vt:lpstr>Hash Oil</vt:lpstr>
      <vt:lpstr>Butane Hash oil</vt:lpstr>
      <vt:lpstr>Marijuana Extracts</vt:lpstr>
      <vt:lpstr>Bath Salts</vt:lpstr>
      <vt:lpstr>PowerPoint Presentation</vt:lpstr>
      <vt:lpstr>Bath Salts</vt:lpstr>
      <vt:lpstr>Bath Salts</vt:lpstr>
      <vt:lpstr>Bath Salts:  What to Look For:</vt:lpstr>
      <vt:lpstr>Opioids</vt:lpstr>
      <vt:lpstr>NNEPC Medication Verification Vermont 2012-2014</vt:lpstr>
      <vt:lpstr>PowerPoint Presentation</vt:lpstr>
      <vt:lpstr>Dextromethorphan (DXM) </vt:lpstr>
      <vt:lpstr>Heroin</vt:lpstr>
      <vt:lpstr>Fentanyl laced heroin</vt:lpstr>
      <vt:lpstr>Molly</vt:lpstr>
      <vt:lpstr>PowerPoint Presentation</vt:lpstr>
      <vt:lpstr>Old vices, new devices</vt:lpstr>
      <vt:lpstr>If I found this in my teen’s room, I would never suspect it was a smoking device. </vt:lpstr>
      <vt:lpstr>E-cigarette</vt:lpstr>
      <vt:lpstr>PowerPoint Presentation</vt:lpstr>
      <vt:lpstr>Nicotine</vt:lpstr>
      <vt:lpstr>Liquid Nicotine</vt:lpstr>
      <vt:lpstr>10 ml refill bottle,  18 mg concentration</vt:lpstr>
      <vt:lpstr>Lots to choose from! From 0 mg – 24 mg nicotine concentration</vt:lpstr>
      <vt:lpstr>Inhalants: Definitions</vt:lpstr>
      <vt:lpstr>Paraphernalia/Products</vt:lpstr>
      <vt:lpstr>Signs of Inhalant Abuse</vt:lpstr>
      <vt:lpstr>Potential Long Term Effects</vt:lpstr>
      <vt:lpstr>Inhalant Abuse: Special Considerations for  Emergency Medical Personnel</vt:lpstr>
      <vt:lpstr>Stupid Teen Tricks Smart Kiddos Doing Stupid Things</vt:lpstr>
      <vt:lpstr>Posters</vt:lpstr>
      <vt:lpstr>Brochures</vt:lpstr>
      <vt:lpstr>Magnets</vt:lpstr>
      <vt:lpstr>Medication Disposal</vt:lpstr>
      <vt:lpstr>Education Resources</vt:lpstr>
      <vt:lpstr>Education Resources</vt:lpstr>
      <vt:lpstr>Education Resources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Warnock11</dc:creator>
  <cp:lastModifiedBy>Rick P. Garey</cp:lastModifiedBy>
  <cp:revision>80</cp:revision>
  <cp:lastPrinted>2015-05-18T15:47:50Z</cp:lastPrinted>
  <dcterms:created xsi:type="dcterms:W3CDTF">2014-04-01T20:03:51Z</dcterms:created>
  <dcterms:modified xsi:type="dcterms:W3CDTF">2015-08-12T14:18:09Z</dcterms:modified>
</cp:coreProperties>
</file>